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sldIdLst>
    <p:sldId id="256" r:id="rId2"/>
    <p:sldId id="344" r:id="rId3"/>
    <p:sldId id="345" r:id="rId4"/>
    <p:sldId id="390" r:id="rId5"/>
    <p:sldId id="391" r:id="rId6"/>
    <p:sldId id="343"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71" r:id="rId20"/>
    <p:sldId id="272" r:id="rId21"/>
    <p:sldId id="273" r:id="rId22"/>
    <p:sldId id="274" r:id="rId23"/>
    <p:sldId id="276" r:id="rId24"/>
    <p:sldId id="277" r:id="rId25"/>
    <p:sldId id="278" r:id="rId26"/>
    <p:sldId id="275" r:id="rId27"/>
    <p:sldId id="342" r:id="rId28"/>
    <p:sldId id="346" r:id="rId29"/>
    <p:sldId id="347" r:id="rId30"/>
    <p:sldId id="348" r:id="rId31"/>
    <p:sldId id="349" r:id="rId32"/>
    <p:sldId id="350" r:id="rId33"/>
    <p:sldId id="351" r:id="rId34"/>
    <p:sldId id="377" r:id="rId35"/>
    <p:sldId id="378" r:id="rId36"/>
    <p:sldId id="379" r:id="rId37"/>
    <p:sldId id="380" r:id="rId38"/>
    <p:sldId id="381" r:id="rId39"/>
    <p:sldId id="270" r:id="rId40"/>
    <p:sldId id="269" r:id="rId41"/>
    <p:sldId id="312" r:id="rId42"/>
    <p:sldId id="313" r:id="rId43"/>
    <p:sldId id="314" r:id="rId44"/>
    <p:sldId id="352" r:id="rId45"/>
    <p:sldId id="353" r:id="rId46"/>
    <p:sldId id="354" r:id="rId47"/>
    <p:sldId id="356" r:id="rId48"/>
    <p:sldId id="357" r:id="rId49"/>
    <p:sldId id="358" r:id="rId50"/>
    <p:sldId id="359" r:id="rId51"/>
    <p:sldId id="360" r:id="rId52"/>
    <p:sldId id="361" r:id="rId53"/>
    <p:sldId id="362" r:id="rId54"/>
    <p:sldId id="363" r:id="rId55"/>
    <p:sldId id="290" r:id="rId56"/>
    <p:sldId id="292" r:id="rId57"/>
    <p:sldId id="293" r:id="rId58"/>
    <p:sldId id="294" r:id="rId59"/>
    <p:sldId id="295" r:id="rId60"/>
    <p:sldId id="296" r:id="rId61"/>
    <p:sldId id="291" r:id="rId62"/>
    <p:sldId id="382" r:id="rId63"/>
    <p:sldId id="279" r:id="rId64"/>
    <p:sldId id="280" r:id="rId65"/>
    <p:sldId id="281" r:id="rId66"/>
    <p:sldId id="282" r:id="rId67"/>
    <p:sldId id="283" r:id="rId68"/>
    <p:sldId id="284" r:id="rId69"/>
    <p:sldId id="285" r:id="rId70"/>
    <p:sldId id="286" r:id="rId71"/>
    <p:sldId id="287" r:id="rId72"/>
    <p:sldId id="288" r:id="rId73"/>
    <p:sldId id="289" r:id="rId74"/>
    <p:sldId id="383" r:id="rId75"/>
    <p:sldId id="384" r:id="rId76"/>
    <p:sldId id="308" r:id="rId77"/>
    <p:sldId id="310" r:id="rId78"/>
    <p:sldId id="311" r:id="rId79"/>
    <p:sldId id="323" r:id="rId80"/>
    <p:sldId id="324" r:id="rId81"/>
    <p:sldId id="325" r:id="rId82"/>
    <p:sldId id="326" r:id="rId83"/>
    <p:sldId id="327" r:id="rId84"/>
    <p:sldId id="330" r:id="rId85"/>
    <p:sldId id="328" r:id="rId86"/>
    <p:sldId id="329" r:id="rId87"/>
    <p:sldId id="321" r:id="rId88"/>
    <p:sldId id="331" r:id="rId89"/>
    <p:sldId id="332" r:id="rId90"/>
    <p:sldId id="315" r:id="rId91"/>
    <p:sldId id="341" r:id="rId92"/>
    <p:sldId id="316" r:id="rId93"/>
    <p:sldId id="335" r:id="rId94"/>
    <p:sldId id="336" r:id="rId95"/>
    <p:sldId id="339" r:id="rId96"/>
    <p:sldId id="340" r:id="rId97"/>
    <p:sldId id="334" r:id="rId98"/>
    <p:sldId id="337" r:id="rId99"/>
    <p:sldId id="338" r:id="rId100"/>
    <p:sldId id="322" r:id="rId101"/>
    <p:sldId id="317" r:id="rId102"/>
    <p:sldId id="364" r:id="rId103"/>
    <p:sldId id="365" r:id="rId104"/>
    <p:sldId id="318" r:id="rId105"/>
    <p:sldId id="319" r:id="rId106"/>
    <p:sldId id="375" r:id="rId107"/>
    <p:sldId id="320" r:id="rId108"/>
    <p:sldId id="385" r:id="rId109"/>
    <p:sldId id="386" r:id="rId110"/>
    <p:sldId id="297" r:id="rId111"/>
    <p:sldId id="298" r:id="rId112"/>
    <p:sldId id="299" r:id="rId113"/>
    <p:sldId id="300" r:id="rId114"/>
    <p:sldId id="301" r:id="rId115"/>
    <p:sldId id="302" r:id="rId116"/>
    <p:sldId id="303" r:id="rId117"/>
    <p:sldId id="304" r:id="rId118"/>
    <p:sldId id="305" r:id="rId119"/>
    <p:sldId id="307" r:id="rId120"/>
    <p:sldId id="387" r:id="rId121"/>
    <p:sldId id="388" r:id="rId122"/>
    <p:sldId id="306" r:id="rId123"/>
    <p:sldId id="366" r:id="rId124"/>
    <p:sldId id="367" r:id="rId125"/>
    <p:sldId id="368" r:id="rId126"/>
    <p:sldId id="369" r:id="rId127"/>
    <p:sldId id="370" r:id="rId128"/>
    <p:sldId id="371" r:id="rId129"/>
    <p:sldId id="372" r:id="rId130"/>
    <p:sldId id="373" r:id="rId131"/>
    <p:sldId id="374" r:id="rId132"/>
    <p:sldId id="376" r:id="rId133"/>
    <p:sldId id="389" r:id="rId134"/>
    <p:sldId id="392" r:id="rId135"/>
  </p:sldIdLst>
  <p:sldSz cx="12192000" cy="6858000"/>
  <p:notesSz cx="6858000" cy="9144000"/>
  <p:defaultText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88"/>
    <p:restoredTop sz="91862"/>
  </p:normalViewPr>
  <p:slideViewPr>
    <p:cSldViewPr snapToGrid="0" snapToObjects="1">
      <p:cViewPr varScale="1">
        <p:scale>
          <a:sx n="115" d="100"/>
          <a:sy n="115" d="100"/>
        </p:scale>
        <p:origin x="87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909D4-82C8-4D4E-B615-C3F22267A07D}" type="datetimeFigureOut">
              <a:rPr lang="en-SI" smtClean="0"/>
              <a:t>08/03/2022</a:t>
            </a:fld>
            <a:endParaRPr lang="en-S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3E7D8-E119-EC4B-807C-50F9D8E3B747}" type="slidenum">
              <a:rPr lang="en-SI" smtClean="0"/>
              <a:t>‹#›</a:t>
            </a:fld>
            <a:endParaRPr lang="en-SI"/>
          </a:p>
        </p:txBody>
      </p:sp>
    </p:spTree>
    <p:extLst>
      <p:ext uri="{BB962C8B-B14F-4D97-AF65-F5344CB8AC3E}">
        <p14:creationId xmlns:p14="http://schemas.microsoft.com/office/powerpoint/2010/main" val="2278901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atabricks.com/wp-content/uploads/2020/08/p975-armbrust.pdf" TargetMode="External"/><Relationship Id="rId3" Type="http://schemas.openxmlformats.org/officeDocument/2006/relationships/hyperlink" Target="https://databricks.com/glossary/what-is-parquet" TargetMode="External"/><Relationship Id="rId7" Type="http://schemas.openxmlformats.org/officeDocument/2006/relationships/hyperlink" Target="http://cidrdb.org/cidr2021/papers/cidr2021_paper17.pdf"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s://databricks.com/blog/2021/04/26/reproduce-anything-machine-learning-meets-data-lakehouse.html" TargetMode="External"/><Relationship Id="rId5" Type="http://schemas.openxmlformats.org/officeDocument/2006/relationships/hyperlink" Target="https://databricks.com/glossary/what-are-dataframes" TargetMode="External"/><Relationship Id="rId4" Type="http://schemas.openxmlformats.org/officeDocument/2006/relationships/hyperlink" Target="https://databricks.com/glossary/what-is-tensorflo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34</a:t>
            </a:fld>
            <a:endParaRPr lang="en-SI"/>
          </a:p>
        </p:txBody>
      </p:sp>
    </p:spTree>
    <p:extLst>
      <p:ext uri="{BB962C8B-B14F-4D97-AF65-F5344CB8AC3E}">
        <p14:creationId xmlns:p14="http://schemas.microsoft.com/office/powerpoint/2010/main" val="2750282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sl-SI" dirty="0"/>
              <a:t>Tu je problem, ker CSV ni generiran ok in se pojavljajo napake pri branju,</a:t>
            </a:r>
            <a:endParaRPr dirty="0"/>
          </a:p>
        </p:txBody>
      </p:sp>
    </p:spTree>
    <p:extLst>
      <p:ext uri="{BB962C8B-B14F-4D97-AF65-F5344CB8AC3E}">
        <p14:creationId xmlns:p14="http://schemas.microsoft.com/office/powerpoint/2010/main" val="1736255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60</a:t>
            </a:fld>
            <a:endParaRPr lang="en-SI"/>
          </a:p>
        </p:txBody>
      </p:sp>
    </p:spTree>
    <p:extLst>
      <p:ext uri="{BB962C8B-B14F-4D97-AF65-F5344CB8AC3E}">
        <p14:creationId xmlns:p14="http://schemas.microsoft.com/office/powerpoint/2010/main" val="2420431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83</a:t>
            </a:fld>
            <a:endParaRPr lang="en-SI"/>
          </a:p>
        </p:txBody>
      </p:sp>
    </p:spTree>
    <p:extLst>
      <p:ext uri="{BB962C8B-B14F-4D97-AF65-F5344CB8AC3E}">
        <p14:creationId xmlns:p14="http://schemas.microsoft.com/office/powerpoint/2010/main" val="187360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Metadata layers</a:t>
            </a:r>
            <a:r>
              <a:rPr lang="en-GB" sz="1200" b="0" i="0" u="none" strike="noStrike" kern="1200" dirty="0">
                <a:solidFill>
                  <a:schemeClr val="tx1"/>
                </a:solidFill>
                <a:effectLst/>
                <a:latin typeface="+mn-lt"/>
                <a:ea typeface="+mn-ea"/>
                <a:cs typeface="+mn-cs"/>
              </a:rPr>
              <a:t>, like the open source Delta Lake, sit on top of open file formats (e.g. </a:t>
            </a:r>
            <a:r>
              <a:rPr lang="en-GB" sz="1200" b="1" i="0" u="none" strike="noStrike" kern="1200" dirty="0">
                <a:solidFill>
                  <a:schemeClr val="tx1"/>
                </a:solidFill>
                <a:effectLst/>
                <a:latin typeface="+mn-lt"/>
                <a:ea typeface="+mn-ea"/>
                <a:cs typeface="+mn-cs"/>
                <a:hlinkClick r:id="rId3"/>
              </a:rPr>
              <a:t>Parquet files</a:t>
            </a:r>
            <a:r>
              <a:rPr lang="en-GB" sz="1200" b="0" i="0" u="none" strike="noStrike" kern="1200" dirty="0">
                <a:solidFill>
                  <a:schemeClr val="tx1"/>
                </a:solidFill>
                <a:effectLst/>
                <a:latin typeface="+mn-lt"/>
                <a:ea typeface="+mn-ea"/>
                <a:cs typeface="+mn-cs"/>
              </a:rPr>
              <a:t>) and track which files are part of different table versions to offer rich management features like ACID-compliant transactions. The metadata layers enable other features common in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like support for streaming I/O (eliminating the need for message buses like Kafka), time travel to old table versions, schema enforcement and evolution, as well as data validation. </a:t>
            </a:r>
            <a:r>
              <a:rPr lang="en-GB" sz="1200" b="1" i="0" u="none" strike="noStrike" kern="1200" dirty="0">
                <a:solidFill>
                  <a:schemeClr val="tx1"/>
                </a:solidFill>
                <a:effectLst/>
                <a:latin typeface="+mn-lt"/>
                <a:ea typeface="+mn-ea"/>
                <a:cs typeface="+mn-cs"/>
              </a:rPr>
              <a:t>Performance</a:t>
            </a:r>
            <a:r>
              <a:rPr lang="en-GB" sz="1200" b="0" i="0" u="none" strike="noStrike" kern="1200" dirty="0">
                <a:solidFill>
                  <a:schemeClr val="tx1"/>
                </a:solidFill>
                <a:effectLst/>
                <a:latin typeface="+mn-lt"/>
                <a:ea typeface="+mn-ea"/>
                <a:cs typeface="+mn-cs"/>
              </a:rPr>
              <a:t> is key for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to become the predominant data architecture used by businesses today as it's one of the key reasons that data warehouses exist in the two-tier architecture. While data lakes using low-cost object stores have been slow to access in the past, new query engine designs enable high-performance SQL analysis. These optimizations include caching hot data in RAM/SSDs (possibly transcoded into more efficient formats), data layout optimizations to cluster co-accessed data, auxiliary data structures like statistics and indexes, and vectorized execution on modern CPUs. Combining these technologies together enables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to achieve performance on large datasets that rivals popular data warehouses, based on TPC-DS benchmarks. The </a:t>
            </a:r>
            <a:r>
              <a:rPr lang="en-GB" sz="1200" b="1" i="0" u="none" strike="noStrike" kern="1200" dirty="0">
                <a:solidFill>
                  <a:schemeClr val="tx1"/>
                </a:solidFill>
                <a:effectLst/>
                <a:latin typeface="+mn-lt"/>
                <a:ea typeface="+mn-ea"/>
                <a:cs typeface="+mn-cs"/>
              </a:rPr>
              <a:t>open data formats used by data </a:t>
            </a:r>
            <a:r>
              <a:rPr lang="en-GB" sz="1200" b="1"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(like Parquet), make it very </a:t>
            </a:r>
            <a:r>
              <a:rPr lang="en-GB" sz="1200" b="1" i="0" u="none" strike="noStrike" kern="1200" dirty="0">
                <a:solidFill>
                  <a:schemeClr val="tx1"/>
                </a:solidFill>
                <a:effectLst/>
                <a:latin typeface="+mn-lt"/>
                <a:ea typeface="+mn-ea"/>
                <a:cs typeface="+mn-cs"/>
              </a:rPr>
              <a:t>easy for data scientists and machine learning engineers</a:t>
            </a:r>
            <a:r>
              <a:rPr lang="en-GB" sz="1200" b="0" i="0" u="none" strike="noStrike" kern="1200" dirty="0">
                <a:solidFill>
                  <a:schemeClr val="tx1"/>
                </a:solidFill>
                <a:effectLst/>
                <a:latin typeface="+mn-lt"/>
                <a:ea typeface="+mn-ea"/>
                <a:cs typeface="+mn-cs"/>
              </a:rPr>
              <a:t> to access the data in the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They can use tools popular in the DS/ML ecosystem like pandas, </a:t>
            </a:r>
            <a:r>
              <a:rPr lang="en-GB" sz="1200" b="1" i="0" u="none" strike="noStrike" kern="1200" dirty="0">
                <a:solidFill>
                  <a:schemeClr val="tx1"/>
                </a:solidFill>
                <a:effectLst/>
                <a:latin typeface="+mn-lt"/>
                <a:ea typeface="+mn-ea"/>
                <a:cs typeface="+mn-cs"/>
                <a:hlinkClick r:id="rId4"/>
              </a:rPr>
              <a:t>TensorFlow</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PyTorch</a:t>
            </a:r>
            <a:r>
              <a:rPr lang="en-GB" sz="1200" b="0" i="0" u="none" strike="noStrike" kern="1200" dirty="0">
                <a:solidFill>
                  <a:schemeClr val="tx1"/>
                </a:solidFill>
                <a:effectLst/>
                <a:latin typeface="+mn-lt"/>
                <a:ea typeface="+mn-ea"/>
                <a:cs typeface="+mn-cs"/>
              </a:rPr>
              <a:t> and others that can already access sources like Parquet and ORC. </a:t>
            </a:r>
            <a:r>
              <a:rPr lang="en-GB" sz="1200" b="1" i="0" u="none" strike="noStrike" kern="1200" dirty="0">
                <a:solidFill>
                  <a:schemeClr val="tx1"/>
                </a:solidFill>
                <a:effectLst/>
                <a:latin typeface="+mn-lt"/>
                <a:ea typeface="+mn-ea"/>
                <a:cs typeface="+mn-cs"/>
                <a:hlinkClick r:id="rId5"/>
              </a:rPr>
              <a:t>Spark DataFrames</a:t>
            </a:r>
            <a:r>
              <a:rPr lang="en-GB" sz="1200" b="0" i="0" u="none" strike="noStrike" kern="1200" dirty="0">
                <a:solidFill>
                  <a:schemeClr val="tx1"/>
                </a:solidFill>
                <a:effectLst/>
                <a:latin typeface="+mn-lt"/>
                <a:ea typeface="+mn-ea"/>
                <a:cs typeface="+mn-cs"/>
              </a:rPr>
              <a:t> even provide declarative interfaces for these open formats which enable further I/O optimization. The other features of a data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like audit history and time travel, also help with </a:t>
            </a:r>
            <a:r>
              <a:rPr lang="en-GB" sz="1200" b="1" i="0" u="none" strike="noStrike" kern="1200" dirty="0">
                <a:solidFill>
                  <a:schemeClr val="tx1"/>
                </a:solidFill>
                <a:effectLst/>
                <a:latin typeface="+mn-lt"/>
                <a:ea typeface="+mn-ea"/>
                <a:cs typeface="+mn-cs"/>
                <a:hlinkClick r:id="rId6"/>
              </a:rPr>
              <a:t>improving reproducibility in machine learning</a:t>
            </a:r>
            <a:r>
              <a:rPr lang="en-GB" sz="1200" b="0" i="0" u="none" strike="noStrike" kern="1200" dirty="0">
                <a:solidFill>
                  <a:schemeClr val="tx1"/>
                </a:solidFill>
                <a:effectLst/>
                <a:latin typeface="+mn-lt"/>
                <a:ea typeface="+mn-ea"/>
                <a:cs typeface="+mn-cs"/>
              </a:rPr>
              <a:t>. To learn more about the technology advances underpinning the move to the data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see the CIDR paper </a:t>
            </a:r>
            <a:r>
              <a:rPr lang="en-GB" sz="1200" b="1" i="1" u="none" strike="noStrike" kern="1200" dirty="0">
                <a:solidFill>
                  <a:schemeClr val="tx1"/>
                </a:solidFill>
                <a:effectLst/>
                <a:latin typeface="+mn-lt"/>
                <a:ea typeface="+mn-ea"/>
                <a:cs typeface="+mn-cs"/>
                <a:hlinkClick r:id="rId7"/>
              </a:rPr>
              <a:t>Lakehouse: A New Generation of Open Platforms that Unify Data Warehousing and Advanced Analytics</a:t>
            </a:r>
            <a:r>
              <a:rPr lang="en-GB" sz="1200" b="0" i="0" u="none" strike="noStrike" kern="1200" dirty="0">
                <a:solidFill>
                  <a:schemeClr val="tx1"/>
                </a:solidFill>
                <a:effectLst/>
                <a:latin typeface="+mn-lt"/>
                <a:ea typeface="+mn-ea"/>
                <a:cs typeface="+mn-cs"/>
              </a:rPr>
              <a:t> and another academic paper </a:t>
            </a:r>
            <a:r>
              <a:rPr lang="en-GB" sz="1200" b="1" i="1" u="none" strike="noStrike" kern="1200" dirty="0">
                <a:solidFill>
                  <a:schemeClr val="tx1"/>
                </a:solidFill>
                <a:effectLst/>
                <a:latin typeface="+mn-lt"/>
                <a:ea typeface="+mn-ea"/>
                <a:cs typeface="+mn-cs"/>
                <a:hlinkClick r:id="rId8"/>
              </a:rPr>
              <a:t>Delta Lake: High-Performance ACID Table Storage over Cloud Object Stores</a:t>
            </a:r>
            <a:r>
              <a:rPr lang="en-GB" sz="1200" b="0" i="0" u="none" strike="noStrike" kern="1200" dirty="0">
                <a:solidFill>
                  <a:schemeClr val="tx1"/>
                </a:solidFill>
                <a:effectLst/>
                <a:latin typeface="+mn-lt"/>
                <a:ea typeface="+mn-ea"/>
                <a:cs typeface="+mn-cs"/>
              </a:rPr>
              <a:t>.</a:t>
            </a:r>
            <a:endParaRPr lang="en-SI" dirty="0"/>
          </a:p>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84</a:t>
            </a:fld>
            <a:endParaRPr lang="en-SI"/>
          </a:p>
        </p:txBody>
      </p:sp>
    </p:spTree>
    <p:extLst>
      <p:ext uri="{BB962C8B-B14F-4D97-AF65-F5344CB8AC3E}">
        <p14:creationId xmlns:p14="http://schemas.microsoft.com/office/powerpoint/2010/main" val="235383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45</a:t>
            </a:fld>
            <a:endParaRPr lang="en-SI"/>
          </a:p>
        </p:txBody>
      </p:sp>
    </p:spTree>
    <p:extLst>
      <p:ext uri="{BB962C8B-B14F-4D97-AF65-F5344CB8AC3E}">
        <p14:creationId xmlns:p14="http://schemas.microsoft.com/office/powerpoint/2010/main" val="3673684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439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9719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46605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0516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5882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sl-SI" dirty="0"/>
              <a:t>Tu je problem, ker CSV ni generiran ok in se pojavljajo napake pri branju,</a:t>
            </a:r>
            <a:endParaRPr dirty="0"/>
          </a:p>
        </p:txBody>
      </p:sp>
    </p:spTree>
    <p:extLst>
      <p:ext uri="{BB962C8B-B14F-4D97-AF65-F5344CB8AC3E}">
        <p14:creationId xmlns:p14="http://schemas.microsoft.com/office/powerpoint/2010/main" val="399279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4714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CB22-A0E8-414B-AE8C-B8FB75B10D6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I"/>
          </a:p>
        </p:txBody>
      </p:sp>
      <p:sp>
        <p:nvSpPr>
          <p:cNvPr id="3" name="Subtitle 2">
            <a:extLst>
              <a:ext uri="{FF2B5EF4-FFF2-40B4-BE49-F238E27FC236}">
                <a16:creationId xmlns:a16="http://schemas.microsoft.com/office/drawing/2014/main" id="{165E7AB8-A945-A34D-9050-E51FBBB076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I"/>
          </a:p>
        </p:txBody>
      </p:sp>
      <p:sp>
        <p:nvSpPr>
          <p:cNvPr id="4" name="Date Placeholder 3">
            <a:extLst>
              <a:ext uri="{FF2B5EF4-FFF2-40B4-BE49-F238E27FC236}">
                <a16:creationId xmlns:a16="http://schemas.microsoft.com/office/drawing/2014/main" id="{CAC53D88-2584-7C4E-B2C3-D75284E59141}"/>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29E22489-01C7-3949-A7BB-1A3A368824A8}"/>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6194D71A-3B9B-844A-8BB4-17344BE2E9D2}"/>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4080609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EF52-5C69-8C43-BAEE-B1E7EC2BCF76}"/>
              </a:ext>
            </a:extLst>
          </p:cNvPr>
          <p:cNvSpPr>
            <a:spLocks noGrp="1"/>
          </p:cNvSpPr>
          <p:nvPr>
            <p:ph type="title"/>
          </p:nvPr>
        </p:nvSpPr>
        <p:spPr/>
        <p:txBody>
          <a:bodyPr/>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E37D8E2C-7337-C045-9BE9-E23BF8BBFB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0D7B92C8-707D-5143-9293-FCACAAC9CA3E}"/>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A13FA112-BED2-DF45-AE71-78331DAE74FE}"/>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F71200F1-C820-A343-90ED-ED0814C0AAA4}"/>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343158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9029D4-389D-7D44-8B93-C44D425B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B05CA708-3DE2-9D42-8A08-86D5FD2D009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FE2C0C1A-7ADE-4441-B4E1-09134491B092}"/>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E0A66A61-5E52-244A-B3ED-FFD7EF459806}"/>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D188424E-70FC-734E-880D-902E4AAF2602}"/>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702820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4" name="Shape 34"/>
          <p:cNvSpPr txBox="1">
            <a:spLocks noGrp="1"/>
          </p:cNvSpPr>
          <p:nvPr>
            <p:ph type="title"/>
          </p:nvPr>
        </p:nvSpPr>
        <p:spPr>
          <a:xfrm>
            <a:off x="1295466" y="1383361"/>
            <a:ext cx="9697078" cy="812449"/>
          </a:xfrm>
          <a:prstGeom prst="rect">
            <a:avLst/>
          </a:prstGeom>
        </p:spPr>
        <p:txBody>
          <a:bodyPr lIns="91425" tIns="91425" rIns="91425" bIns="91425" anchor="b" anchorCtr="0">
            <a:noAutofit/>
          </a:bodyPr>
          <a:lstStyle>
            <a:lvl1pPr lvl="0">
              <a:spcBef>
                <a:spcPts val="0"/>
              </a:spcBef>
              <a:defRPr sz="2000">
                <a:solidFill>
                  <a:srgbClr val="19317B"/>
                </a:solidFill>
                <a:latin typeface="+mn-l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5" name="Shape 35"/>
          <p:cNvSpPr txBox="1">
            <a:spLocks noGrp="1"/>
          </p:cNvSpPr>
          <p:nvPr>
            <p:ph type="body" idx="1"/>
          </p:nvPr>
        </p:nvSpPr>
        <p:spPr>
          <a:xfrm>
            <a:off x="1295466" y="2468894"/>
            <a:ext cx="9697078" cy="3552394"/>
          </a:xfrm>
          <a:prstGeom prst="rect">
            <a:avLst/>
          </a:prstGeom>
        </p:spPr>
        <p:txBody>
          <a:bodyPr lIns="91425" tIns="91425" rIns="91425" bIns="91425" anchor="t" anchorCtr="0"/>
          <a:lstStyle>
            <a:lvl1pPr marL="259232" lvl="0" indent="-259232">
              <a:lnSpc>
                <a:spcPct val="150000"/>
              </a:lnSpc>
              <a:spcBef>
                <a:spcPts val="0"/>
              </a:spcBef>
              <a:buClr>
                <a:srgbClr val="FF6B19"/>
              </a:buClr>
              <a:buSzPct val="70000"/>
              <a:buFont typeface="LucidaGrande" charset="0"/>
              <a:buChar char="▶"/>
              <a:defRPr>
                <a:latin typeface="+mn-lt"/>
              </a:defRPr>
            </a:lvl1pPr>
            <a:lvl2pPr marL="674004" lvl="1" indent="-259232">
              <a:lnSpc>
                <a:spcPct val="150000"/>
              </a:lnSpc>
              <a:spcBef>
                <a:spcPts val="0"/>
              </a:spcBef>
              <a:buSzPct val="60000"/>
              <a:buFont typeface="LucidaGrande" charset="0"/>
              <a:buChar char="▶"/>
              <a:defRPr baseline="0"/>
            </a:lvl2pPr>
            <a:lvl3pPr marL="1088776" lvl="2" indent="-259232">
              <a:lnSpc>
                <a:spcPct val="150000"/>
              </a:lnSpc>
              <a:spcBef>
                <a:spcPts val="0"/>
              </a:spcBef>
              <a:buSzPct val="50000"/>
              <a:buFont typeface="LucidaGrande" charset="0"/>
              <a:buChar char="▶"/>
              <a:defRPr baseline="0"/>
            </a:lvl3pPr>
            <a:lvl4pPr marL="1503548" lvl="3" indent="-259232">
              <a:lnSpc>
                <a:spcPct val="150000"/>
              </a:lnSpc>
              <a:spcBef>
                <a:spcPts val="0"/>
              </a:spcBef>
              <a:buClr>
                <a:srgbClr val="19317B"/>
              </a:buClr>
              <a:buSzPct val="40000"/>
              <a:buFont typeface="LucidaGrande" charset="0"/>
              <a:buChar char="▶"/>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268970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E7A-E38E-5443-A45E-60935645C5EF}"/>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C25C56AE-FDF7-0945-B484-3516AE30E3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D2C63E0A-4149-A249-A67C-1A016869CFBE}"/>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D1FF355C-04A4-DD49-983B-78E69654B1AE}"/>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39626B67-8F9A-F544-B7A2-BC8051C7B30C}"/>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93240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C202F-8E01-7C46-A5B9-6B71B2453B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I"/>
          </a:p>
        </p:txBody>
      </p:sp>
      <p:sp>
        <p:nvSpPr>
          <p:cNvPr id="3" name="Text Placeholder 2">
            <a:extLst>
              <a:ext uri="{FF2B5EF4-FFF2-40B4-BE49-F238E27FC236}">
                <a16:creationId xmlns:a16="http://schemas.microsoft.com/office/drawing/2014/main" id="{645889AB-E366-1A41-A4E4-49E2596A4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6B6348C-68B0-FF40-8543-E0F47E956228}"/>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BCFBC504-3C4B-804B-A519-0D3F7C27EB87}"/>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FB4094CC-8703-3842-977A-3377BC7FCE1E}"/>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134537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7E5E-98D2-3B4B-88D6-76783FF90D39}"/>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D32284EE-2CE7-9D4E-9A0A-46B7CFEC50F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Content Placeholder 3">
            <a:extLst>
              <a:ext uri="{FF2B5EF4-FFF2-40B4-BE49-F238E27FC236}">
                <a16:creationId xmlns:a16="http://schemas.microsoft.com/office/drawing/2014/main" id="{159EE03C-2702-7244-A6BE-485308E0308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Date Placeholder 4">
            <a:extLst>
              <a:ext uri="{FF2B5EF4-FFF2-40B4-BE49-F238E27FC236}">
                <a16:creationId xmlns:a16="http://schemas.microsoft.com/office/drawing/2014/main" id="{A99C36E6-957E-314C-96E5-BBE0CE3B78B2}"/>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6" name="Footer Placeholder 5">
            <a:extLst>
              <a:ext uri="{FF2B5EF4-FFF2-40B4-BE49-F238E27FC236}">
                <a16:creationId xmlns:a16="http://schemas.microsoft.com/office/drawing/2014/main" id="{0CD0C68E-17C6-E741-88E9-1A896CD1582B}"/>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FC0B15D4-E271-7D4B-B67F-39772BCA8A77}"/>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653317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4332-FDD0-0F49-ADE5-669D85AFAAE8}"/>
              </a:ext>
            </a:extLst>
          </p:cNvPr>
          <p:cNvSpPr>
            <a:spLocks noGrp="1"/>
          </p:cNvSpPr>
          <p:nvPr>
            <p:ph type="title"/>
          </p:nvPr>
        </p:nvSpPr>
        <p:spPr>
          <a:xfrm>
            <a:off x="839788" y="365125"/>
            <a:ext cx="10515600" cy="1325563"/>
          </a:xfrm>
        </p:spPr>
        <p:txBody>
          <a:bodyPr/>
          <a:lstStyle/>
          <a:p>
            <a:r>
              <a:rPr lang="en-GB"/>
              <a:t>Click to edit Master title style</a:t>
            </a:r>
            <a:endParaRPr lang="en-SI"/>
          </a:p>
        </p:txBody>
      </p:sp>
      <p:sp>
        <p:nvSpPr>
          <p:cNvPr id="3" name="Text Placeholder 2">
            <a:extLst>
              <a:ext uri="{FF2B5EF4-FFF2-40B4-BE49-F238E27FC236}">
                <a16:creationId xmlns:a16="http://schemas.microsoft.com/office/drawing/2014/main" id="{AC973D17-63AE-9F4E-8CDD-E72C09147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E7ED8E-C286-CE4C-A65F-E3BE38B655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Text Placeholder 4">
            <a:extLst>
              <a:ext uri="{FF2B5EF4-FFF2-40B4-BE49-F238E27FC236}">
                <a16:creationId xmlns:a16="http://schemas.microsoft.com/office/drawing/2014/main" id="{CAE068FB-1118-8045-AD10-62A647C3B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5B0B32-360B-2A49-B86E-164D70AB0A9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7" name="Date Placeholder 6">
            <a:extLst>
              <a:ext uri="{FF2B5EF4-FFF2-40B4-BE49-F238E27FC236}">
                <a16:creationId xmlns:a16="http://schemas.microsoft.com/office/drawing/2014/main" id="{78B31642-FE62-8041-B8C4-BDE010490A08}"/>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8" name="Footer Placeholder 7">
            <a:extLst>
              <a:ext uri="{FF2B5EF4-FFF2-40B4-BE49-F238E27FC236}">
                <a16:creationId xmlns:a16="http://schemas.microsoft.com/office/drawing/2014/main" id="{6602FA34-3C72-C24C-8B37-D2C7B62DB462}"/>
              </a:ext>
            </a:extLst>
          </p:cNvPr>
          <p:cNvSpPr>
            <a:spLocks noGrp="1"/>
          </p:cNvSpPr>
          <p:nvPr>
            <p:ph type="ftr" sz="quarter" idx="11"/>
          </p:nvPr>
        </p:nvSpPr>
        <p:spPr/>
        <p:txBody>
          <a:bodyPr/>
          <a:lstStyle/>
          <a:p>
            <a:endParaRPr lang="en-SI"/>
          </a:p>
        </p:txBody>
      </p:sp>
      <p:sp>
        <p:nvSpPr>
          <p:cNvPr id="9" name="Slide Number Placeholder 8">
            <a:extLst>
              <a:ext uri="{FF2B5EF4-FFF2-40B4-BE49-F238E27FC236}">
                <a16:creationId xmlns:a16="http://schemas.microsoft.com/office/drawing/2014/main" id="{84AE9434-3AC8-BF47-93F7-C73C80CB79FD}"/>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158953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2AA5-52B1-AA45-BADF-911C91A0D917}"/>
              </a:ext>
            </a:extLst>
          </p:cNvPr>
          <p:cNvSpPr>
            <a:spLocks noGrp="1"/>
          </p:cNvSpPr>
          <p:nvPr>
            <p:ph type="title"/>
          </p:nvPr>
        </p:nvSpPr>
        <p:spPr/>
        <p:txBody>
          <a:bodyPr/>
          <a:lstStyle/>
          <a:p>
            <a:r>
              <a:rPr lang="en-GB"/>
              <a:t>Click to edit Master title style</a:t>
            </a:r>
            <a:endParaRPr lang="en-SI"/>
          </a:p>
        </p:txBody>
      </p:sp>
      <p:sp>
        <p:nvSpPr>
          <p:cNvPr id="3" name="Date Placeholder 2">
            <a:extLst>
              <a:ext uri="{FF2B5EF4-FFF2-40B4-BE49-F238E27FC236}">
                <a16:creationId xmlns:a16="http://schemas.microsoft.com/office/drawing/2014/main" id="{35691C7A-ED9E-DB41-9F53-DBBA7A96A7DE}"/>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4" name="Footer Placeholder 3">
            <a:extLst>
              <a:ext uri="{FF2B5EF4-FFF2-40B4-BE49-F238E27FC236}">
                <a16:creationId xmlns:a16="http://schemas.microsoft.com/office/drawing/2014/main" id="{47CD6AFA-3650-914C-A9C9-F246F97A07B2}"/>
              </a:ext>
            </a:extLst>
          </p:cNvPr>
          <p:cNvSpPr>
            <a:spLocks noGrp="1"/>
          </p:cNvSpPr>
          <p:nvPr>
            <p:ph type="ftr" sz="quarter" idx="11"/>
          </p:nvPr>
        </p:nvSpPr>
        <p:spPr/>
        <p:txBody>
          <a:bodyPr/>
          <a:lstStyle/>
          <a:p>
            <a:endParaRPr lang="en-SI"/>
          </a:p>
        </p:txBody>
      </p:sp>
      <p:sp>
        <p:nvSpPr>
          <p:cNvPr id="5" name="Slide Number Placeholder 4">
            <a:extLst>
              <a:ext uri="{FF2B5EF4-FFF2-40B4-BE49-F238E27FC236}">
                <a16:creationId xmlns:a16="http://schemas.microsoft.com/office/drawing/2014/main" id="{1DD2961F-8DF3-B647-8EEB-A97F1DF0606F}"/>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246436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0420E6-B8D2-B044-95FB-24B82D93DDD8}"/>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3" name="Footer Placeholder 2">
            <a:extLst>
              <a:ext uri="{FF2B5EF4-FFF2-40B4-BE49-F238E27FC236}">
                <a16:creationId xmlns:a16="http://schemas.microsoft.com/office/drawing/2014/main" id="{0F876433-809E-FB48-96E5-E24982ED478A}"/>
              </a:ext>
            </a:extLst>
          </p:cNvPr>
          <p:cNvSpPr>
            <a:spLocks noGrp="1"/>
          </p:cNvSpPr>
          <p:nvPr>
            <p:ph type="ftr" sz="quarter" idx="11"/>
          </p:nvPr>
        </p:nvSpPr>
        <p:spPr/>
        <p:txBody>
          <a:bodyPr/>
          <a:lstStyle/>
          <a:p>
            <a:endParaRPr lang="en-SI"/>
          </a:p>
        </p:txBody>
      </p:sp>
      <p:sp>
        <p:nvSpPr>
          <p:cNvPr id="4" name="Slide Number Placeholder 3">
            <a:extLst>
              <a:ext uri="{FF2B5EF4-FFF2-40B4-BE49-F238E27FC236}">
                <a16:creationId xmlns:a16="http://schemas.microsoft.com/office/drawing/2014/main" id="{E85F4FE9-C33F-3540-BC4F-67C3D87656AC}"/>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333897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FEE1-1664-9D48-ABB8-9F94DC0666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Content Placeholder 2">
            <a:extLst>
              <a:ext uri="{FF2B5EF4-FFF2-40B4-BE49-F238E27FC236}">
                <a16:creationId xmlns:a16="http://schemas.microsoft.com/office/drawing/2014/main" id="{9BE8B905-3658-0144-B868-89B2018682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Text Placeholder 3">
            <a:extLst>
              <a:ext uri="{FF2B5EF4-FFF2-40B4-BE49-F238E27FC236}">
                <a16:creationId xmlns:a16="http://schemas.microsoft.com/office/drawing/2014/main" id="{2A0C9F7A-86B6-AC4B-A3CB-1E562B430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DF77D8-C6B5-294B-8330-2568D3E6E71A}"/>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6" name="Footer Placeholder 5">
            <a:extLst>
              <a:ext uri="{FF2B5EF4-FFF2-40B4-BE49-F238E27FC236}">
                <a16:creationId xmlns:a16="http://schemas.microsoft.com/office/drawing/2014/main" id="{970DF28D-B1D4-FC44-B438-11B44C516A09}"/>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91CFC311-31C9-2245-8A59-33F0423905DB}"/>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950336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CB04-1D11-7A4A-91F2-BFCD5BEA57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Picture Placeholder 2">
            <a:extLst>
              <a:ext uri="{FF2B5EF4-FFF2-40B4-BE49-F238E27FC236}">
                <a16:creationId xmlns:a16="http://schemas.microsoft.com/office/drawing/2014/main" id="{BBC8B57A-0971-FF47-9804-11FF16D4C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I"/>
          </a:p>
        </p:txBody>
      </p:sp>
      <p:sp>
        <p:nvSpPr>
          <p:cNvPr id="4" name="Text Placeholder 3">
            <a:extLst>
              <a:ext uri="{FF2B5EF4-FFF2-40B4-BE49-F238E27FC236}">
                <a16:creationId xmlns:a16="http://schemas.microsoft.com/office/drawing/2014/main" id="{820D455B-BE95-4C49-BD89-CBFAC984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A77C29-08AF-084A-88FA-B187920D7F0E}"/>
              </a:ext>
            </a:extLst>
          </p:cNvPr>
          <p:cNvSpPr>
            <a:spLocks noGrp="1"/>
          </p:cNvSpPr>
          <p:nvPr>
            <p:ph type="dt" sz="half" idx="10"/>
          </p:nvPr>
        </p:nvSpPr>
        <p:spPr/>
        <p:txBody>
          <a:bodyPr/>
          <a:lstStyle/>
          <a:p>
            <a:fld id="{7FF16AC5-8ED5-034C-B713-289598994365}" type="datetimeFigureOut">
              <a:rPr lang="en-SI" smtClean="0"/>
              <a:t>08/03/2022</a:t>
            </a:fld>
            <a:endParaRPr lang="en-SI"/>
          </a:p>
        </p:txBody>
      </p:sp>
      <p:sp>
        <p:nvSpPr>
          <p:cNvPr id="6" name="Footer Placeholder 5">
            <a:extLst>
              <a:ext uri="{FF2B5EF4-FFF2-40B4-BE49-F238E27FC236}">
                <a16:creationId xmlns:a16="http://schemas.microsoft.com/office/drawing/2014/main" id="{5A1E8641-9E2C-F844-8E0D-C7D7855CA2D2}"/>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B0A5A017-B752-6C4C-A40C-075C7432E1BB}"/>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251541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8891D-B704-C843-8B10-47D000467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I"/>
          </a:p>
        </p:txBody>
      </p:sp>
      <p:sp>
        <p:nvSpPr>
          <p:cNvPr id="3" name="Text Placeholder 2">
            <a:extLst>
              <a:ext uri="{FF2B5EF4-FFF2-40B4-BE49-F238E27FC236}">
                <a16:creationId xmlns:a16="http://schemas.microsoft.com/office/drawing/2014/main" id="{99F5822A-FC39-814F-966E-700C16C61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5D5271CE-F2EC-D448-966D-03DF727EFA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16AC5-8ED5-034C-B713-289598994365}" type="datetimeFigureOut">
              <a:rPr lang="en-SI" smtClean="0"/>
              <a:t>08/03/2022</a:t>
            </a:fld>
            <a:endParaRPr lang="en-SI"/>
          </a:p>
        </p:txBody>
      </p:sp>
      <p:sp>
        <p:nvSpPr>
          <p:cNvPr id="5" name="Footer Placeholder 4">
            <a:extLst>
              <a:ext uri="{FF2B5EF4-FFF2-40B4-BE49-F238E27FC236}">
                <a16:creationId xmlns:a16="http://schemas.microsoft.com/office/drawing/2014/main" id="{753568BD-886C-3E4E-98B7-94DB9D6D0A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I"/>
          </a:p>
        </p:txBody>
      </p:sp>
      <p:sp>
        <p:nvSpPr>
          <p:cNvPr id="6" name="Slide Number Placeholder 5">
            <a:extLst>
              <a:ext uri="{FF2B5EF4-FFF2-40B4-BE49-F238E27FC236}">
                <a16:creationId xmlns:a16="http://schemas.microsoft.com/office/drawing/2014/main" id="{0A1FCE40-7445-C247-800F-B479FA900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6BF67-07A4-2144-A8FA-85838A2EEF9E}" type="slidenum">
              <a:rPr lang="en-SI" smtClean="0"/>
              <a:t>‹#›</a:t>
            </a:fld>
            <a:endParaRPr lang="en-SI"/>
          </a:p>
        </p:txBody>
      </p:sp>
    </p:spTree>
    <p:extLst>
      <p:ext uri="{BB962C8B-B14F-4D97-AF65-F5344CB8AC3E}">
        <p14:creationId xmlns:p14="http://schemas.microsoft.com/office/powerpoint/2010/main" val="3824328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apachecon.com/"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park.apache.org/docs/latest/submitting-applications.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omaztsql.wordpress.com/2021/12/03/advent-of-2021-day-3-getting-around-cli-and-web-ui-in-apache-spark/"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Spark for data Engineers </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sl-SI" dirty="0"/>
              <a:t>SQLBits 2022, March 8th, 2022</a:t>
            </a:r>
          </a:p>
          <a:p>
            <a:r>
              <a:rPr lang="sl-SI"/>
              <a:t>Tomaž Kaštrun</a:t>
            </a:r>
            <a:endParaRPr lang="en-SI" dirty="0"/>
          </a:p>
        </p:txBody>
      </p:sp>
      <p:pic>
        <p:nvPicPr>
          <p:cNvPr id="5" name="Picture 4">
            <a:extLst>
              <a:ext uri="{FF2B5EF4-FFF2-40B4-BE49-F238E27FC236}">
                <a16:creationId xmlns:a16="http://schemas.microsoft.com/office/drawing/2014/main" id="{2E81CA81-E683-9449-8284-D3B40B40434E}"/>
              </a:ext>
            </a:extLst>
          </p:cNvPr>
          <p:cNvPicPr>
            <a:picLocks noChangeAspect="1"/>
          </p:cNvPicPr>
          <p:nvPr/>
        </p:nvPicPr>
        <p:blipFill>
          <a:blip r:embed="rId2"/>
          <a:stretch>
            <a:fillRect/>
          </a:stretch>
        </p:blipFill>
        <p:spPr>
          <a:xfrm>
            <a:off x="2528694" y="4686684"/>
            <a:ext cx="7478570" cy="1580377"/>
          </a:xfrm>
          <a:prstGeom prst="rect">
            <a:avLst/>
          </a:prstGeom>
        </p:spPr>
      </p:pic>
    </p:spTree>
    <p:extLst>
      <p:ext uri="{BB962C8B-B14F-4D97-AF65-F5344CB8AC3E}">
        <p14:creationId xmlns:p14="http://schemas.microsoft.com/office/powerpoint/2010/main" val="272117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a:xfrm>
            <a:off x="638503" y="1415722"/>
            <a:ext cx="10515600" cy="4351338"/>
          </a:xfrm>
        </p:spPr>
        <p:txBody>
          <a:bodyPr>
            <a:normAutofit/>
          </a:bodyPr>
          <a:lstStyle/>
          <a:p>
            <a:r>
              <a:rPr lang="en-GB" dirty="0"/>
              <a:t>Logs processing (Uber)</a:t>
            </a:r>
          </a:p>
          <a:p>
            <a:r>
              <a:rPr lang="en-GB" dirty="0"/>
              <a:t>Event detection and real-time analysis</a:t>
            </a:r>
          </a:p>
          <a:p>
            <a:r>
              <a:rPr lang="en-GB" dirty="0"/>
              <a:t>Advanced ad-targeting (Yahoo!) </a:t>
            </a:r>
          </a:p>
          <a:p>
            <a:pPr marL="0" indent="0">
              <a:buNone/>
            </a:pPr>
            <a:br>
              <a:rPr lang="en-GB" dirty="0"/>
            </a:br>
            <a:endParaRPr lang="en-GB" dirty="0">
              <a:effectLst/>
            </a:endParaRPr>
          </a:p>
          <a:p>
            <a:endParaRPr lang="en-SI" dirty="0"/>
          </a:p>
        </p:txBody>
      </p:sp>
      <p:pic>
        <p:nvPicPr>
          <p:cNvPr id="5" name="Picture 4">
            <a:extLst>
              <a:ext uri="{FF2B5EF4-FFF2-40B4-BE49-F238E27FC236}">
                <a16:creationId xmlns:a16="http://schemas.microsoft.com/office/drawing/2014/main" id="{3D6D797E-218D-5B49-8C35-BD466EFE2170}"/>
              </a:ext>
            </a:extLst>
          </p:cNvPr>
          <p:cNvPicPr>
            <a:picLocks noChangeAspect="1"/>
          </p:cNvPicPr>
          <p:nvPr/>
        </p:nvPicPr>
        <p:blipFill>
          <a:blip r:embed="rId2"/>
          <a:stretch>
            <a:fillRect/>
          </a:stretch>
        </p:blipFill>
        <p:spPr>
          <a:xfrm>
            <a:off x="2938944" y="2889652"/>
            <a:ext cx="6804145" cy="3603223"/>
          </a:xfrm>
          <a:prstGeom prst="rect">
            <a:avLst/>
          </a:prstGeom>
        </p:spPr>
      </p:pic>
    </p:spTree>
    <p:extLst>
      <p:ext uri="{BB962C8B-B14F-4D97-AF65-F5344CB8AC3E}">
        <p14:creationId xmlns:p14="http://schemas.microsoft.com/office/powerpoint/2010/main" val="34478396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63B-BE16-9142-9F8D-F66E74404013}"/>
              </a:ext>
            </a:extLst>
          </p:cNvPr>
          <p:cNvSpPr>
            <a:spLocks noGrp="1"/>
          </p:cNvSpPr>
          <p:nvPr>
            <p:ph type="title"/>
          </p:nvPr>
        </p:nvSpPr>
        <p:spPr/>
        <p:txBody>
          <a:bodyPr/>
          <a:lstStyle/>
          <a:p>
            <a:r>
              <a:rPr lang="en-SI" dirty="0"/>
              <a:t>Parquet:  Table partitioning</a:t>
            </a:r>
          </a:p>
        </p:txBody>
      </p:sp>
      <p:sp>
        <p:nvSpPr>
          <p:cNvPr id="3" name="Content Placeholder 2">
            <a:extLst>
              <a:ext uri="{FF2B5EF4-FFF2-40B4-BE49-F238E27FC236}">
                <a16:creationId xmlns:a16="http://schemas.microsoft.com/office/drawing/2014/main" id="{A54BDC0C-C302-2E4B-B00F-5D992D5451A1}"/>
              </a:ext>
            </a:extLst>
          </p:cNvPr>
          <p:cNvSpPr>
            <a:spLocks noGrp="1"/>
          </p:cNvSpPr>
          <p:nvPr>
            <p:ph idx="1"/>
          </p:nvPr>
        </p:nvSpPr>
        <p:spPr/>
        <p:txBody>
          <a:bodyPr/>
          <a:lstStyle/>
          <a:p>
            <a:r>
              <a:rPr lang="en-GB" dirty="0" err="1"/>
              <a:t>Parqueta</a:t>
            </a:r>
            <a:r>
              <a:rPr lang="en-GB" dirty="0"/>
              <a:t> is a columnar format</a:t>
            </a:r>
          </a:p>
          <a:p>
            <a:r>
              <a:rPr lang="en-GB" dirty="0"/>
              <a:t>Spark SQL API provides support for </a:t>
            </a:r>
            <a:r>
              <a:rPr lang="en-GB" i="1" dirty="0"/>
              <a:t>reading</a:t>
            </a:r>
            <a:r>
              <a:rPr lang="en-GB" dirty="0"/>
              <a:t> and </a:t>
            </a:r>
            <a:r>
              <a:rPr lang="en-GB" i="1" dirty="0"/>
              <a:t>writing</a:t>
            </a:r>
            <a:r>
              <a:rPr lang="en-GB" dirty="0"/>
              <a:t> Parquet file</a:t>
            </a:r>
          </a:p>
          <a:p>
            <a:r>
              <a:rPr lang="en-GB" dirty="0"/>
              <a:t>Parquet preserves the schema of the original data. </a:t>
            </a:r>
          </a:p>
          <a:p>
            <a:r>
              <a:rPr lang="en-GB" dirty="0"/>
              <a:t>When </a:t>
            </a:r>
            <a:r>
              <a:rPr lang="en-GB" dirty="0" err="1"/>
              <a:t>readin</a:t>
            </a:r>
            <a:r>
              <a:rPr lang="en-GB" dirty="0"/>
              <a:t>,  all columns are automatically converted to be nullable for compatibility reasons.</a:t>
            </a:r>
          </a:p>
          <a:p>
            <a:r>
              <a:rPr lang="en-GB" dirty="0"/>
              <a:t>Partition discovery is optimization support</a:t>
            </a:r>
          </a:p>
          <a:p>
            <a:endParaRPr lang="en-SI" dirty="0"/>
          </a:p>
        </p:txBody>
      </p:sp>
      <p:pic>
        <p:nvPicPr>
          <p:cNvPr id="4" name="Picture 3">
            <a:extLst>
              <a:ext uri="{FF2B5EF4-FFF2-40B4-BE49-F238E27FC236}">
                <a16:creationId xmlns:a16="http://schemas.microsoft.com/office/drawing/2014/main" id="{BB5E861C-6968-0C42-BE42-B6D0EF2330AD}"/>
              </a:ext>
            </a:extLst>
          </p:cNvPr>
          <p:cNvPicPr>
            <a:picLocks noChangeAspect="1"/>
          </p:cNvPicPr>
          <p:nvPr/>
        </p:nvPicPr>
        <p:blipFill>
          <a:blip r:embed="rId2"/>
          <a:stretch>
            <a:fillRect/>
          </a:stretch>
        </p:blipFill>
        <p:spPr>
          <a:xfrm>
            <a:off x="9156443" y="3827463"/>
            <a:ext cx="1828800" cy="2349500"/>
          </a:xfrm>
          <a:prstGeom prst="rect">
            <a:avLst/>
          </a:prstGeom>
        </p:spPr>
      </p:pic>
    </p:spTree>
    <p:extLst>
      <p:ext uri="{BB962C8B-B14F-4D97-AF65-F5344CB8AC3E}">
        <p14:creationId xmlns:p14="http://schemas.microsoft.com/office/powerpoint/2010/main" val="647519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4D6-1E0D-B94E-9A7D-B13BCC3E4CC7}"/>
              </a:ext>
            </a:extLst>
          </p:cNvPr>
          <p:cNvSpPr>
            <a:spLocks noGrp="1"/>
          </p:cNvSpPr>
          <p:nvPr>
            <p:ph type="title"/>
          </p:nvPr>
        </p:nvSpPr>
        <p:spPr/>
        <p:txBody>
          <a:bodyPr/>
          <a:lstStyle/>
          <a:p>
            <a:r>
              <a:rPr lang="en-GB" dirty="0"/>
              <a:t>W</a:t>
            </a:r>
            <a:r>
              <a:rPr lang="en-SI" dirty="0"/>
              <a:t>orking with Parquet files (Spark + Python)</a:t>
            </a:r>
          </a:p>
        </p:txBody>
      </p:sp>
      <p:sp>
        <p:nvSpPr>
          <p:cNvPr id="3" name="Content Placeholder 2">
            <a:extLst>
              <a:ext uri="{FF2B5EF4-FFF2-40B4-BE49-F238E27FC236}">
                <a16:creationId xmlns:a16="http://schemas.microsoft.com/office/drawing/2014/main" id="{EAB62171-2F47-BF4C-A666-F334C4E8DDEC}"/>
              </a:ext>
            </a:extLst>
          </p:cNvPr>
          <p:cNvSpPr>
            <a:spLocks noGrp="1"/>
          </p:cNvSpPr>
          <p:nvPr>
            <p:ph idx="1"/>
          </p:nvPr>
        </p:nvSpPr>
        <p:spPr/>
        <p:txBody>
          <a:bodyPr/>
          <a:lstStyle/>
          <a:p>
            <a:r>
              <a:rPr lang="en-GB" dirty="0"/>
              <a:t>A</a:t>
            </a:r>
            <a:r>
              <a:rPr lang="en-SI" dirty="0"/>
              <a:t>ppending</a:t>
            </a:r>
          </a:p>
          <a:p>
            <a:r>
              <a:rPr lang="en-GB" dirty="0"/>
              <a:t>O</a:t>
            </a:r>
            <a:r>
              <a:rPr lang="en-SI" dirty="0"/>
              <a:t>verwriting</a:t>
            </a:r>
          </a:p>
          <a:p>
            <a:r>
              <a:rPr lang="en-GB" dirty="0"/>
              <a:t>C</a:t>
            </a:r>
            <a:r>
              <a:rPr lang="en-SI" dirty="0"/>
              <a:t>ompling</a:t>
            </a:r>
          </a:p>
          <a:p>
            <a:r>
              <a:rPr lang="en-GB" dirty="0"/>
              <a:t>C</a:t>
            </a:r>
            <a:r>
              <a:rPr lang="en-SI" dirty="0"/>
              <a:t>aching</a:t>
            </a:r>
          </a:p>
          <a:p>
            <a:r>
              <a:rPr lang="en-GB" dirty="0"/>
              <a:t>R</a:t>
            </a:r>
            <a:r>
              <a:rPr lang="en-SI" dirty="0"/>
              <a:t>eading / writing</a:t>
            </a:r>
          </a:p>
          <a:p>
            <a:endParaRPr lang="en-SI" dirty="0"/>
          </a:p>
          <a:p>
            <a:pPr marL="0" indent="0">
              <a:buNone/>
            </a:pPr>
            <a:endParaRPr lang="en-SI" dirty="0"/>
          </a:p>
          <a:p>
            <a:pPr marL="0" indent="0">
              <a:buNone/>
            </a:pPr>
            <a:r>
              <a:rPr lang="en-SI" dirty="0"/>
              <a:t>Continue with Notebooks</a:t>
            </a:r>
          </a:p>
        </p:txBody>
      </p:sp>
    </p:spTree>
    <p:extLst>
      <p:ext uri="{BB962C8B-B14F-4D97-AF65-F5344CB8AC3E}">
        <p14:creationId xmlns:p14="http://schemas.microsoft.com/office/powerpoint/2010/main" val="1600954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73-5E98-4847-B500-C61ECDE919C3}"/>
              </a:ext>
            </a:extLst>
          </p:cNvPr>
          <p:cNvSpPr>
            <a:spLocks noGrp="1"/>
          </p:cNvSpPr>
          <p:nvPr>
            <p:ph type="title"/>
          </p:nvPr>
        </p:nvSpPr>
        <p:spPr/>
        <p:txBody>
          <a:bodyPr/>
          <a:lstStyle/>
          <a:p>
            <a:r>
              <a:rPr lang="en-SI" dirty="0"/>
              <a:t>Moving data around using fs / dbutils and DBFS API 2.0</a:t>
            </a:r>
          </a:p>
        </p:txBody>
      </p:sp>
      <p:sp>
        <p:nvSpPr>
          <p:cNvPr id="3" name="Content Placeholder 2">
            <a:extLst>
              <a:ext uri="{FF2B5EF4-FFF2-40B4-BE49-F238E27FC236}">
                <a16:creationId xmlns:a16="http://schemas.microsoft.com/office/drawing/2014/main" id="{84309007-A1E1-7746-B50E-434B1D9A1952}"/>
              </a:ext>
            </a:extLst>
          </p:cNvPr>
          <p:cNvSpPr>
            <a:spLocks noGrp="1"/>
          </p:cNvSpPr>
          <p:nvPr>
            <p:ph idx="1"/>
          </p:nvPr>
        </p:nvSpPr>
        <p:spPr/>
        <p:txBody>
          <a:bodyPr>
            <a:normAutofit lnSpcReduction="10000"/>
          </a:bodyPr>
          <a:lstStyle/>
          <a:p>
            <a:r>
              <a:rPr lang="en-SI" dirty="0"/>
              <a:t>Python:</a:t>
            </a:r>
          </a:p>
          <a:p>
            <a:pPr marL="0" indent="0">
              <a:buNone/>
            </a:pPr>
            <a:r>
              <a:rPr lang="en-GB" b="1" dirty="0"/>
              <a:t>import</a:t>
            </a:r>
            <a:r>
              <a:rPr lang="en-GB" dirty="0"/>
              <a:t> </a:t>
            </a:r>
            <a:r>
              <a:rPr lang="en-GB" dirty="0" err="1"/>
              <a:t>os</a:t>
            </a:r>
            <a:r>
              <a:rPr lang="en-GB" dirty="0"/>
              <a:t> </a:t>
            </a:r>
          </a:p>
          <a:p>
            <a:pPr marL="0" indent="0">
              <a:buNone/>
            </a:pPr>
            <a:r>
              <a:rPr lang="en-GB" dirty="0" err="1"/>
              <a:t>os.listdir</a:t>
            </a:r>
            <a:r>
              <a:rPr lang="en-GB" dirty="0"/>
              <a:t>('/</a:t>
            </a:r>
            <a:r>
              <a:rPr lang="en-GB" dirty="0" err="1"/>
              <a:t>dbfs</a:t>
            </a:r>
            <a:r>
              <a:rPr lang="en-GB" dirty="0"/>
              <a:t>/</a:t>
            </a:r>
            <a:r>
              <a:rPr lang="en-GB" dirty="0" err="1"/>
              <a:t>tmp</a:t>
            </a:r>
            <a:r>
              <a:rPr lang="en-GB" dirty="0"/>
              <a:t>')</a:t>
            </a:r>
            <a:endParaRPr lang="en-SI" dirty="0"/>
          </a:p>
          <a:p>
            <a:pPr marL="0" indent="0">
              <a:buNone/>
            </a:pPr>
            <a:r>
              <a:rPr lang="en-GB" dirty="0" err="1"/>
              <a:t>dbutils.fs.ls</a:t>
            </a:r>
            <a:r>
              <a:rPr lang="en-GB" dirty="0"/>
              <a:t>("/</a:t>
            </a:r>
            <a:r>
              <a:rPr lang="en-GB" dirty="0" err="1"/>
              <a:t>mnt</a:t>
            </a:r>
            <a:r>
              <a:rPr lang="en-GB" dirty="0"/>
              <a:t>/</a:t>
            </a:r>
            <a:r>
              <a:rPr lang="en-GB" dirty="0" err="1"/>
              <a:t>mymount</a:t>
            </a:r>
            <a:r>
              <a:rPr lang="en-GB" dirty="0"/>
              <a:t>") </a:t>
            </a:r>
          </a:p>
          <a:p>
            <a:pPr marL="0" indent="0">
              <a:buNone/>
            </a:pPr>
            <a:r>
              <a:rPr lang="en-GB" dirty="0"/>
              <a:t>df = </a:t>
            </a:r>
            <a:r>
              <a:rPr lang="en-GB" dirty="0" err="1"/>
              <a:t>spark.read.text</a:t>
            </a:r>
            <a:r>
              <a:rPr lang="en-GB" dirty="0"/>
              <a:t>("</a:t>
            </a:r>
            <a:r>
              <a:rPr lang="en-GB" dirty="0" err="1"/>
              <a:t>dbfs</a:t>
            </a:r>
            <a:r>
              <a:rPr lang="en-GB" dirty="0"/>
              <a:t>:/</a:t>
            </a:r>
            <a:r>
              <a:rPr lang="en-GB" dirty="0" err="1"/>
              <a:t>mymount</a:t>
            </a:r>
            <a:r>
              <a:rPr lang="en-GB" dirty="0"/>
              <a:t>/</a:t>
            </a:r>
            <a:r>
              <a:rPr lang="en-GB" dirty="0" err="1"/>
              <a:t>my_file.txt</a:t>
            </a:r>
            <a:r>
              <a:rPr lang="en-GB" dirty="0"/>
              <a:t>")</a:t>
            </a:r>
          </a:p>
          <a:p>
            <a:r>
              <a:rPr lang="en-GB" dirty="0"/>
              <a:t>Bash</a:t>
            </a:r>
          </a:p>
          <a:p>
            <a:pPr marL="0" indent="0">
              <a:buNone/>
            </a:pPr>
            <a:r>
              <a:rPr lang="en-GB" dirty="0"/>
              <a:t>%fs ls /</a:t>
            </a:r>
            <a:r>
              <a:rPr lang="en-GB" dirty="0" err="1"/>
              <a:t>tmp</a:t>
            </a:r>
            <a:r>
              <a:rPr lang="en-GB" dirty="0"/>
              <a:t>/ </a:t>
            </a:r>
          </a:p>
          <a:p>
            <a:pPr marL="0" indent="0">
              <a:buNone/>
            </a:pPr>
            <a:r>
              <a:rPr lang="en-GB" dirty="0"/>
              <a:t>%fs </a:t>
            </a:r>
            <a:r>
              <a:rPr lang="en-GB" dirty="0" err="1"/>
              <a:t>mkdirs</a:t>
            </a:r>
            <a:r>
              <a:rPr lang="en-GB" dirty="0"/>
              <a:t> /</a:t>
            </a:r>
            <a:r>
              <a:rPr lang="en-GB" dirty="0" err="1"/>
              <a:t>tmp</a:t>
            </a:r>
            <a:r>
              <a:rPr lang="en-GB" dirty="0"/>
              <a:t>/</a:t>
            </a:r>
            <a:r>
              <a:rPr lang="en-GB" dirty="0" err="1"/>
              <a:t>my_cloud_dir</a:t>
            </a:r>
            <a:r>
              <a:rPr lang="en-GB" dirty="0"/>
              <a:t> </a:t>
            </a:r>
          </a:p>
          <a:p>
            <a:pPr marL="0" indent="0">
              <a:buNone/>
            </a:pPr>
            <a:r>
              <a:rPr lang="en-GB" dirty="0"/>
              <a:t>%fs cp /</a:t>
            </a:r>
            <a:r>
              <a:rPr lang="en-GB" dirty="0" err="1"/>
              <a:t>tmp</a:t>
            </a:r>
            <a:r>
              <a:rPr lang="en-GB" dirty="0"/>
              <a:t>/</a:t>
            </a:r>
            <a:r>
              <a:rPr lang="en-GB" dirty="0" err="1"/>
              <a:t>test_dbfs.txt</a:t>
            </a:r>
            <a:r>
              <a:rPr lang="en-GB" dirty="0"/>
              <a:t> /</a:t>
            </a:r>
            <a:r>
              <a:rPr lang="en-GB" dirty="0" err="1"/>
              <a:t>tmp</a:t>
            </a:r>
            <a:r>
              <a:rPr lang="en-GB" dirty="0"/>
              <a:t>/</a:t>
            </a:r>
            <a:r>
              <a:rPr lang="en-GB" dirty="0" err="1"/>
              <a:t>file_b.txt</a:t>
            </a:r>
            <a:endParaRPr lang="en-SI" dirty="0"/>
          </a:p>
        </p:txBody>
      </p:sp>
    </p:spTree>
    <p:extLst>
      <p:ext uri="{BB962C8B-B14F-4D97-AF65-F5344CB8AC3E}">
        <p14:creationId xmlns:p14="http://schemas.microsoft.com/office/powerpoint/2010/main" val="9254429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73-5E98-4847-B500-C61ECDE919C3}"/>
              </a:ext>
            </a:extLst>
          </p:cNvPr>
          <p:cNvSpPr>
            <a:spLocks noGrp="1"/>
          </p:cNvSpPr>
          <p:nvPr>
            <p:ph type="title"/>
          </p:nvPr>
        </p:nvSpPr>
        <p:spPr/>
        <p:txBody>
          <a:bodyPr/>
          <a:lstStyle/>
          <a:p>
            <a:r>
              <a:rPr lang="en-SI" dirty="0"/>
              <a:t>Moving data around using CLI / PS  / Spark SQL CLI</a:t>
            </a:r>
          </a:p>
        </p:txBody>
      </p:sp>
      <p:sp>
        <p:nvSpPr>
          <p:cNvPr id="3" name="Content Placeholder 2">
            <a:extLst>
              <a:ext uri="{FF2B5EF4-FFF2-40B4-BE49-F238E27FC236}">
                <a16:creationId xmlns:a16="http://schemas.microsoft.com/office/drawing/2014/main" id="{84309007-A1E1-7746-B50E-434B1D9A1952}"/>
              </a:ext>
            </a:extLst>
          </p:cNvPr>
          <p:cNvSpPr>
            <a:spLocks noGrp="1"/>
          </p:cNvSpPr>
          <p:nvPr>
            <p:ph idx="1"/>
          </p:nvPr>
        </p:nvSpPr>
        <p:spPr/>
        <p:txBody>
          <a:bodyPr>
            <a:normAutofit/>
          </a:bodyPr>
          <a:lstStyle/>
          <a:p>
            <a:r>
              <a:rPr lang="en-SI" dirty="0"/>
              <a:t>CLI:</a:t>
            </a:r>
          </a:p>
          <a:p>
            <a:pPr marL="0" indent="0">
              <a:buNone/>
            </a:pPr>
            <a:r>
              <a:rPr lang="en-GB" dirty="0" err="1"/>
              <a:t>mkdirs</a:t>
            </a:r>
            <a:r>
              <a:rPr lang="en-GB" dirty="0"/>
              <a:t> /</a:t>
            </a:r>
            <a:r>
              <a:rPr lang="en-GB" dirty="0" err="1"/>
              <a:t>tmp</a:t>
            </a:r>
            <a:r>
              <a:rPr lang="en-GB" dirty="0"/>
              <a:t>/</a:t>
            </a:r>
            <a:r>
              <a:rPr lang="en-GB" dirty="0" err="1"/>
              <a:t>my_cloud_dir</a:t>
            </a:r>
            <a:r>
              <a:rPr lang="en-GB" dirty="0"/>
              <a:t> </a:t>
            </a:r>
          </a:p>
          <a:p>
            <a:pPr marL="0" indent="0">
              <a:buNone/>
            </a:pPr>
            <a:r>
              <a:rPr lang="en-GB" dirty="0"/>
              <a:t>cp /</a:t>
            </a:r>
            <a:r>
              <a:rPr lang="en-GB" dirty="0" err="1"/>
              <a:t>tmp</a:t>
            </a:r>
            <a:r>
              <a:rPr lang="en-GB" dirty="0"/>
              <a:t>/</a:t>
            </a:r>
            <a:r>
              <a:rPr lang="en-GB" dirty="0" err="1"/>
              <a:t>test_dbfs.txt</a:t>
            </a:r>
            <a:r>
              <a:rPr lang="en-GB" dirty="0"/>
              <a:t> /</a:t>
            </a:r>
            <a:r>
              <a:rPr lang="en-GB" dirty="0" err="1"/>
              <a:t>tmp</a:t>
            </a:r>
            <a:r>
              <a:rPr lang="en-GB" dirty="0"/>
              <a:t>/</a:t>
            </a:r>
            <a:r>
              <a:rPr lang="en-GB" dirty="0" err="1"/>
              <a:t>file_b.txt</a:t>
            </a:r>
            <a:r>
              <a:rPr lang="en-GB" dirty="0"/>
              <a:t> </a:t>
            </a:r>
          </a:p>
          <a:p>
            <a:pPr marL="0" indent="0">
              <a:buNone/>
            </a:pPr>
            <a:endParaRPr lang="en-GB" dirty="0"/>
          </a:p>
          <a:p>
            <a:r>
              <a:rPr lang="en-GB" dirty="0"/>
              <a:t>PS</a:t>
            </a:r>
          </a:p>
          <a:p>
            <a:r>
              <a:rPr lang="en-GB" dirty="0"/>
              <a:t>Spark SQL CLI</a:t>
            </a:r>
          </a:p>
          <a:p>
            <a:pPr lvl="1"/>
            <a:r>
              <a:rPr lang="en-GB" dirty="0"/>
              <a:t>./bin/spark-</a:t>
            </a:r>
            <a:r>
              <a:rPr lang="en-GB" dirty="0" err="1"/>
              <a:t>sql</a:t>
            </a:r>
            <a:endParaRPr lang="en-GB" dirty="0"/>
          </a:p>
        </p:txBody>
      </p:sp>
    </p:spTree>
    <p:extLst>
      <p:ext uri="{BB962C8B-B14F-4D97-AF65-F5344CB8AC3E}">
        <p14:creationId xmlns:p14="http://schemas.microsoft.com/office/powerpoint/2010/main" val="6588059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8DAA-E17B-C947-AEA4-16EF08C4660C}"/>
              </a:ext>
            </a:extLst>
          </p:cNvPr>
          <p:cNvSpPr>
            <a:spLocks noGrp="1"/>
          </p:cNvSpPr>
          <p:nvPr>
            <p:ph type="title"/>
          </p:nvPr>
        </p:nvSpPr>
        <p:spPr/>
        <p:txBody>
          <a:bodyPr/>
          <a:lstStyle/>
          <a:p>
            <a:r>
              <a:rPr lang="en-SI" dirty="0"/>
              <a:t>Exception handling and exception coding</a:t>
            </a:r>
          </a:p>
        </p:txBody>
      </p:sp>
      <p:sp>
        <p:nvSpPr>
          <p:cNvPr id="3" name="Content Placeholder 2">
            <a:extLst>
              <a:ext uri="{FF2B5EF4-FFF2-40B4-BE49-F238E27FC236}">
                <a16:creationId xmlns:a16="http://schemas.microsoft.com/office/drawing/2014/main" id="{FAAF8581-059A-8942-8ED2-FAAA9B0104FD}"/>
              </a:ext>
            </a:extLst>
          </p:cNvPr>
          <p:cNvSpPr>
            <a:spLocks noGrp="1"/>
          </p:cNvSpPr>
          <p:nvPr>
            <p:ph idx="1"/>
          </p:nvPr>
        </p:nvSpPr>
        <p:spPr/>
        <p:txBody>
          <a:bodyPr/>
          <a:lstStyle/>
          <a:p>
            <a:endParaRPr lang="en-SI" dirty="0"/>
          </a:p>
        </p:txBody>
      </p:sp>
    </p:spTree>
    <p:extLst>
      <p:ext uri="{BB962C8B-B14F-4D97-AF65-F5344CB8AC3E}">
        <p14:creationId xmlns:p14="http://schemas.microsoft.com/office/powerpoint/2010/main" val="1213581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8528-5F29-C848-815C-8CEE7D543C3D}"/>
              </a:ext>
            </a:extLst>
          </p:cNvPr>
          <p:cNvSpPr>
            <a:spLocks noGrp="1"/>
          </p:cNvSpPr>
          <p:nvPr>
            <p:ph type="title"/>
          </p:nvPr>
        </p:nvSpPr>
        <p:spPr/>
        <p:txBody>
          <a:bodyPr/>
          <a:lstStyle/>
          <a:p>
            <a:r>
              <a:rPr lang="en-SI" dirty="0"/>
              <a:t>Logging and working with logs</a:t>
            </a:r>
          </a:p>
        </p:txBody>
      </p:sp>
      <p:sp>
        <p:nvSpPr>
          <p:cNvPr id="3" name="Content Placeholder 2">
            <a:extLst>
              <a:ext uri="{FF2B5EF4-FFF2-40B4-BE49-F238E27FC236}">
                <a16:creationId xmlns:a16="http://schemas.microsoft.com/office/drawing/2014/main" id="{585B4C64-5F35-CC4F-8AE3-C43FB05DDF4B}"/>
              </a:ext>
            </a:extLst>
          </p:cNvPr>
          <p:cNvSpPr>
            <a:spLocks noGrp="1"/>
          </p:cNvSpPr>
          <p:nvPr>
            <p:ph idx="1"/>
          </p:nvPr>
        </p:nvSpPr>
        <p:spPr/>
        <p:txBody>
          <a:bodyPr/>
          <a:lstStyle/>
          <a:p>
            <a:endParaRPr lang="en-SI"/>
          </a:p>
        </p:txBody>
      </p:sp>
    </p:spTree>
    <p:extLst>
      <p:ext uri="{BB962C8B-B14F-4D97-AF65-F5344CB8AC3E}">
        <p14:creationId xmlns:p14="http://schemas.microsoft.com/office/powerpoint/2010/main" val="1066010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B3BF-6853-6841-95B3-50B2D45F0216}"/>
              </a:ext>
            </a:extLst>
          </p:cNvPr>
          <p:cNvSpPr>
            <a:spLocks noGrp="1"/>
          </p:cNvSpPr>
          <p:nvPr>
            <p:ph type="title"/>
          </p:nvPr>
        </p:nvSpPr>
        <p:spPr/>
        <p:txBody>
          <a:bodyPr/>
          <a:lstStyle/>
          <a:p>
            <a:r>
              <a:rPr lang="en-SI" dirty="0"/>
              <a:t>Delta lake</a:t>
            </a:r>
          </a:p>
        </p:txBody>
      </p:sp>
      <p:sp>
        <p:nvSpPr>
          <p:cNvPr id="3" name="Content Placeholder 2">
            <a:extLst>
              <a:ext uri="{FF2B5EF4-FFF2-40B4-BE49-F238E27FC236}">
                <a16:creationId xmlns:a16="http://schemas.microsoft.com/office/drawing/2014/main" id="{D52F09A1-6D06-AC46-9A8A-BBE52A32DD19}"/>
              </a:ext>
            </a:extLst>
          </p:cNvPr>
          <p:cNvSpPr>
            <a:spLocks noGrp="1"/>
          </p:cNvSpPr>
          <p:nvPr>
            <p:ph idx="1"/>
          </p:nvPr>
        </p:nvSpPr>
        <p:spPr>
          <a:xfrm>
            <a:off x="838200" y="1326995"/>
            <a:ext cx="10515600" cy="4890951"/>
          </a:xfrm>
        </p:spPr>
        <p:txBody>
          <a:bodyPr/>
          <a:lstStyle/>
          <a:p>
            <a:r>
              <a:rPr lang="en-SI" dirty="0"/>
              <a:t>O</a:t>
            </a:r>
            <a:r>
              <a:rPr lang="en-GB" dirty="0"/>
              <a:t>p</a:t>
            </a:r>
            <a:r>
              <a:rPr lang="en-SI" dirty="0"/>
              <a:t>en source data storage layer that unifies ACID transactions, scalable metadata management and batch and/or streaming data processing. It also offers time travel and CDC, SCD, streaming upsers operations</a:t>
            </a:r>
          </a:p>
          <a:p>
            <a:r>
              <a:rPr lang="en-GB" dirty="0"/>
              <a:t>S</a:t>
            </a:r>
            <a:r>
              <a:rPr lang="en-SI" dirty="0"/>
              <a:t>its on top of your existing Data Lake in tandem with Apache Spark APIs.</a:t>
            </a:r>
          </a:p>
        </p:txBody>
      </p:sp>
      <p:pic>
        <p:nvPicPr>
          <p:cNvPr id="2050" name="Picture 2">
            <a:extLst>
              <a:ext uri="{FF2B5EF4-FFF2-40B4-BE49-F238E27FC236}">
                <a16:creationId xmlns:a16="http://schemas.microsoft.com/office/drawing/2014/main" id="{79DCEF81-BE01-CD46-8079-D3874D410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9979" y="312555"/>
            <a:ext cx="1748635" cy="1430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lta Lake Architecture | Bronze, Silver, And Gold Architecture">
            <a:extLst>
              <a:ext uri="{FF2B5EF4-FFF2-40B4-BE49-F238E27FC236}">
                <a16:creationId xmlns:a16="http://schemas.microsoft.com/office/drawing/2014/main" id="{367E20F3-483B-144D-979D-ECC99AC78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838" y="3772470"/>
            <a:ext cx="6512348" cy="287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337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B3BF-6853-6841-95B3-50B2D45F0216}"/>
              </a:ext>
            </a:extLst>
          </p:cNvPr>
          <p:cNvSpPr>
            <a:spLocks noGrp="1"/>
          </p:cNvSpPr>
          <p:nvPr>
            <p:ph type="title"/>
          </p:nvPr>
        </p:nvSpPr>
        <p:spPr/>
        <p:txBody>
          <a:bodyPr/>
          <a:lstStyle/>
          <a:p>
            <a:r>
              <a:rPr lang="en-SI" dirty="0"/>
              <a:t>Delta Live tables (Databricks)</a:t>
            </a:r>
          </a:p>
        </p:txBody>
      </p:sp>
      <p:sp>
        <p:nvSpPr>
          <p:cNvPr id="3" name="Content Placeholder 2">
            <a:extLst>
              <a:ext uri="{FF2B5EF4-FFF2-40B4-BE49-F238E27FC236}">
                <a16:creationId xmlns:a16="http://schemas.microsoft.com/office/drawing/2014/main" id="{D52F09A1-6D06-AC46-9A8A-BBE52A32DD19}"/>
              </a:ext>
            </a:extLst>
          </p:cNvPr>
          <p:cNvSpPr>
            <a:spLocks noGrp="1"/>
          </p:cNvSpPr>
          <p:nvPr>
            <p:ph idx="1"/>
          </p:nvPr>
        </p:nvSpPr>
        <p:spPr>
          <a:xfrm>
            <a:off x="838200" y="1866608"/>
            <a:ext cx="10515600" cy="4351338"/>
          </a:xfrm>
        </p:spPr>
        <p:txBody>
          <a:bodyPr/>
          <a:lstStyle/>
          <a:p>
            <a:r>
              <a:rPr lang="sl-SI" dirty="0"/>
              <a:t>DLT helps data engineers to build and manage reliable data pipelines for better data quality.</a:t>
            </a:r>
          </a:p>
          <a:p>
            <a:r>
              <a:rPr lang="sl-SI" dirty="0"/>
              <a:t>DLT simplifies ETL development and management with declarative pipeline development, automatic data testing and improved visibility for monitoring and troubleshooting</a:t>
            </a:r>
            <a:endParaRPr lang="en-SI" dirty="0"/>
          </a:p>
        </p:txBody>
      </p:sp>
      <p:pic>
        <p:nvPicPr>
          <p:cNvPr id="5" name="Picture 4">
            <a:extLst>
              <a:ext uri="{FF2B5EF4-FFF2-40B4-BE49-F238E27FC236}">
                <a16:creationId xmlns:a16="http://schemas.microsoft.com/office/drawing/2014/main" id="{DD9E46A8-6EF9-3442-93A5-F1C440435436}"/>
              </a:ext>
            </a:extLst>
          </p:cNvPr>
          <p:cNvPicPr>
            <a:picLocks noChangeAspect="1"/>
          </p:cNvPicPr>
          <p:nvPr/>
        </p:nvPicPr>
        <p:blipFill>
          <a:blip r:embed="rId2"/>
          <a:stretch>
            <a:fillRect/>
          </a:stretch>
        </p:blipFill>
        <p:spPr>
          <a:xfrm>
            <a:off x="7567463" y="3991425"/>
            <a:ext cx="3786337" cy="2402442"/>
          </a:xfrm>
          <a:prstGeom prst="rect">
            <a:avLst/>
          </a:prstGeom>
        </p:spPr>
      </p:pic>
      <p:pic>
        <p:nvPicPr>
          <p:cNvPr id="6" name="Picture 5">
            <a:extLst>
              <a:ext uri="{FF2B5EF4-FFF2-40B4-BE49-F238E27FC236}">
                <a16:creationId xmlns:a16="http://schemas.microsoft.com/office/drawing/2014/main" id="{380A0219-7F5F-644A-AA79-5BAD870ECB97}"/>
              </a:ext>
            </a:extLst>
          </p:cNvPr>
          <p:cNvPicPr>
            <a:picLocks noChangeAspect="1"/>
          </p:cNvPicPr>
          <p:nvPr/>
        </p:nvPicPr>
        <p:blipFill>
          <a:blip r:embed="rId3"/>
          <a:stretch>
            <a:fillRect/>
          </a:stretch>
        </p:blipFill>
        <p:spPr>
          <a:xfrm>
            <a:off x="2309663" y="4234557"/>
            <a:ext cx="3786337" cy="2391703"/>
          </a:xfrm>
          <a:prstGeom prst="rect">
            <a:avLst/>
          </a:prstGeom>
        </p:spPr>
      </p:pic>
    </p:spTree>
    <p:extLst>
      <p:ext uri="{BB962C8B-B14F-4D97-AF65-F5344CB8AC3E}">
        <p14:creationId xmlns:p14="http://schemas.microsoft.com/office/powerpoint/2010/main" val="19050143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9A33D-A7D7-D94F-A23F-976F2258CF09}"/>
              </a:ext>
            </a:extLst>
          </p:cNvPr>
          <p:cNvSpPr>
            <a:spLocks noGrp="1"/>
          </p:cNvSpPr>
          <p:nvPr>
            <p:ph type="title"/>
          </p:nvPr>
        </p:nvSpPr>
        <p:spPr/>
        <p:txBody>
          <a:bodyPr/>
          <a:lstStyle/>
          <a:p>
            <a:r>
              <a:rPr lang="en-SI" dirty="0"/>
              <a:t>Demos</a:t>
            </a:r>
          </a:p>
        </p:txBody>
      </p:sp>
      <p:sp>
        <p:nvSpPr>
          <p:cNvPr id="3" name="Content Placeholder 2">
            <a:extLst>
              <a:ext uri="{FF2B5EF4-FFF2-40B4-BE49-F238E27FC236}">
                <a16:creationId xmlns:a16="http://schemas.microsoft.com/office/drawing/2014/main" id="{9B431FB0-700C-0340-81E8-B712F029D955}"/>
              </a:ext>
            </a:extLst>
          </p:cNvPr>
          <p:cNvSpPr>
            <a:spLocks noGrp="1"/>
          </p:cNvSpPr>
          <p:nvPr>
            <p:ph idx="1"/>
          </p:nvPr>
        </p:nvSpPr>
        <p:spPr/>
        <p:txBody>
          <a:bodyPr/>
          <a:lstStyle/>
          <a:p>
            <a:pPr marL="514350" indent="-514350">
              <a:buAutoNum type="arabicParenR"/>
            </a:pPr>
            <a:r>
              <a:rPr lang="en-SI" dirty="0"/>
              <a:t>Py4 – Module 4 (working with Parquet files)</a:t>
            </a:r>
          </a:p>
          <a:p>
            <a:pPr marL="514350" indent="-514350">
              <a:buAutoNum type="arabicParenR"/>
            </a:pPr>
            <a:r>
              <a:rPr lang="en-GB" dirty="0"/>
              <a:t>Py4-Module4-Diving Into Delta Lake</a:t>
            </a:r>
            <a:endParaRPr lang="en-SI" dirty="0"/>
          </a:p>
        </p:txBody>
      </p:sp>
    </p:spTree>
    <p:extLst>
      <p:ext uri="{BB962C8B-B14F-4D97-AF65-F5344CB8AC3E}">
        <p14:creationId xmlns:p14="http://schemas.microsoft.com/office/powerpoint/2010/main" val="37204403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C4D7-6F13-DB4B-BFF5-47C805DFE10A}"/>
              </a:ext>
            </a:extLst>
          </p:cNvPr>
          <p:cNvSpPr>
            <a:spLocks noGrp="1"/>
          </p:cNvSpPr>
          <p:nvPr>
            <p:ph type="title"/>
          </p:nvPr>
        </p:nvSpPr>
        <p:spPr/>
        <p:txBody>
          <a:bodyPr/>
          <a:lstStyle/>
          <a:p>
            <a:r>
              <a:rPr lang="en-SI" dirty="0"/>
              <a:t>Module 4 - Task</a:t>
            </a:r>
          </a:p>
        </p:txBody>
      </p:sp>
      <p:sp>
        <p:nvSpPr>
          <p:cNvPr id="3" name="Content Placeholder 2">
            <a:extLst>
              <a:ext uri="{FF2B5EF4-FFF2-40B4-BE49-F238E27FC236}">
                <a16:creationId xmlns:a16="http://schemas.microsoft.com/office/drawing/2014/main" id="{98A3DD16-478B-9049-A621-77230C154683}"/>
              </a:ext>
            </a:extLst>
          </p:cNvPr>
          <p:cNvSpPr>
            <a:spLocks noGrp="1"/>
          </p:cNvSpPr>
          <p:nvPr>
            <p:ph idx="1"/>
          </p:nvPr>
        </p:nvSpPr>
        <p:spPr/>
        <p:txBody>
          <a:bodyPr/>
          <a:lstStyle/>
          <a:p>
            <a:pPr marL="0" indent="0">
              <a:buNone/>
            </a:pPr>
            <a:r>
              <a:rPr lang="en-SI" dirty="0"/>
              <a:t>Complete notebook: </a:t>
            </a:r>
          </a:p>
          <a:p>
            <a:pPr marL="0" indent="0">
              <a:buNone/>
            </a:pPr>
            <a:endParaRPr lang="en-SI" dirty="0"/>
          </a:p>
          <a:p>
            <a:pPr marL="0" indent="0">
              <a:buNone/>
            </a:pPr>
            <a:r>
              <a:rPr lang="en-GB" b="1" dirty="0"/>
              <a:t>Py4 - Module4 - Task </a:t>
            </a:r>
            <a:r>
              <a:rPr lang="en-SI" dirty="0"/>
              <a:t>	</a:t>
            </a:r>
          </a:p>
        </p:txBody>
      </p:sp>
    </p:spTree>
    <p:extLst>
      <p:ext uri="{BB962C8B-B14F-4D97-AF65-F5344CB8AC3E}">
        <p14:creationId xmlns:p14="http://schemas.microsoft.com/office/powerpoint/2010/main" val="1794008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lnSpcReduction="10000"/>
          </a:bodyPr>
          <a:lstStyle/>
          <a:p>
            <a:r>
              <a:rPr lang="en-GB" dirty="0"/>
              <a:t>Logs processing (Uber)</a:t>
            </a:r>
          </a:p>
          <a:p>
            <a:r>
              <a:rPr lang="en-GB" dirty="0"/>
              <a:t>Event detection and real-time analysis</a:t>
            </a:r>
          </a:p>
          <a:p>
            <a:r>
              <a:rPr lang="en-GB" dirty="0"/>
              <a:t> Interactive analysis</a:t>
            </a:r>
          </a:p>
          <a:p>
            <a:r>
              <a:rPr lang="en-GB" dirty="0"/>
              <a:t>Latency reduction</a:t>
            </a:r>
          </a:p>
          <a:p>
            <a:r>
              <a:rPr lang="en-GB" dirty="0"/>
              <a:t>Advanced ad-targeting (Yahoo!) </a:t>
            </a:r>
          </a:p>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A926EC52-0E0F-4344-AAAD-D6FF8B4BD0F7}"/>
              </a:ext>
            </a:extLst>
          </p:cNvPr>
          <p:cNvPicPr>
            <a:picLocks noChangeAspect="1"/>
          </p:cNvPicPr>
          <p:nvPr/>
        </p:nvPicPr>
        <p:blipFill>
          <a:blip r:embed="rId2"/>
          <a:stretch>
            <a:fillRect/>
          </a:stretch>
        </p:blipFill>
        <p:spPr>
          <a:xfrm>
            <a:off x="7138491" y="1060793"/>
            <a:ext cx="4515304" cy="2368207"/>
          </a:xfrm>
          <a:prstGeom prst="rect">
            <a:avLst/>
          </a:prstGeom>
        </p:spPr>
      </p:pic>
    </p:spTree>
    <p:extLst>
      <p:ext uri="{BB962C8B-B14F-4D97-AF65-F5344CB8AC3E}">
        <p14:creationId xmlns:p14="http://schemas.microsoft.com/office/powerpoint/2010/main" val="1775281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5</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Spark Streaming</a:t>
            </a:r>
          </a:p>
        </p:txBody>
      </p:sp>
    </p:spTree>
    <p:extLst>
      <p:ext uri="{BB962C8B-B14F-4D97-AF65-F5344CB8AC3E}">
        <p14:creationId xmlns:p14="http://schemas.microsoft.com/office/powerpoint/2010/main" val="277998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Spark Streaming</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Spark Streaming or Structured Streaming is a </a:t>
            </a:r>
            <a:r>
              <a:rPr lang="en-GB" b="1" dirty="0"/>
              <a:t>scalable</a:t>
            </a:r>
            <a:r>
              <a:rPr lang="en-GB" dirty="0"/>
              <a:t> and </a:t>
            </a:r>
            <a:r>
              <a:rPr lang="en-GB" b="1" dirty="0"/>
              <a:t>fault-tolerant</a:t>
            </a:r>
            <a:r>
              <a:rPr lang="en-GB" dirty="0"/>
              <a:t>, end-to-end stream processing engine.</a:t>
            </a:r>
          </a:p>
          <a:p>
            <a:r>
              <a:rPr lang="en-GB" dirty="0" err="1"/>
              <a:t>Extention</a:t>
            </a:r>
            <a:r>
              <a:rPr lang="en-GB" dirty="0"/>
              <a:t> of the core Spark API.</a:t>
            </a:r>
          </a:p>
          <a:p>
            <a:r>
              <a:rPr lang="en-GB" dirty="0"/>
              <a:t>Data can be processes from many sources (Kafka, Fume, Kinesis, Twitter, TCP Sockets,…)</a:t>
            </a:r>
          </a:p>
          <a:p>
            <a:r>
              <a:rPr lang="en-GB" dirty="0"/>
              <a:t>Data can be pushed out to filesystem, databases, dashboards</a:t>
            </a:r>
            <a:endParaRPr lang="en-SI" dirty="0"/>
          </a:p>
        </p:txBody>
      </p:sp>
      <p:pic>
        <p:nvPicPr>
          <p:cNvPr id="4" name="Picture 3">
            <a:extLst>
              <a:ext uri="{FF2B5EF4-FFF2-40B4-BE49-F238E27FC236}">
                <a16:creationId xmlns:a16="http://schemas.microsoft.com/office/drawing/2014/main" id="{E5705A72-38EE-5041-843A-2B7EA4DBAA13}"/>
              </a:ext>
            </a:extLst>
          </p:cNvPr>
          <p:cNvPicPr>
            <a:picLocks noChangeAspect="1"/>
          </p:cNvPicPr>
          <p:nvPr/>
        </p:nvPicPr>
        <p:blipFill>
          <a:blip r:embed="rId2"/>
          <a:stretch>
            <a:fillRect/>
          </a:stretch>
        </p:blipFill>
        <p:spPr>
          <a:xfrm>
            <a:off x="3991086" y="4580254"/>
            <a:ext cx="6531311" cy="2142601"/>
          </a:xfrm>
          <a:prstGeom prst="rect">
            <a:avLst/>
          </a:prstGeom>
        </p:spPr>
      </p:pic>
    </p:spTree>
    <p:extLst>
      <p:ext uri="{BB962C8B-B14F-4D97-AF65-F5344CB8AC3E}">
        <p14:creationId xmlns:p14="http://schemas.microsoft.com/office/powerpoint/2010/main" val="38535616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How it works: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Spark Streaming receives </a:t>
            </a:r>
            <a:r>
              <a:rPr lang="en-GB" b="1" dirty="0"/>
              <a:t>live input </a:t>
            </a:r>
            <a:r>
              <a:rPr lang="en-GB" dirty="0"/>
              <a:t>data streams and divides the data into batches</a:t>
            </a:r>
          </a:p>
          <a:p>
            <a:r>
              <a:rPr lang="en-GB" dirty="0"/>
              <a:t>Batches   are then processed by the </a:t>
            </a:r>
            <a:r>
              <a:rPr lang="en-GB" b="1" dirty="0"/>
              <a:t>Spark engine </a:t>
            </a:r>
            <a:r>
              <a:rPr lang="en-GB" dirty="0"/>
              <a:t>to generate the final stream of results in batches.</a:t>
            </a:r>
            <a:endParaRPr lang="en-SI" dirty="0"/>
          </a:p>
        </p:txBody>
      </p:sp>
      <p:pic>
        <p:nvPicPr>
          <p:cNvPr id="5" name="Picture 4">
            <a:extLst>
              <a:ext uri="{FF2B5EF4-FFF2-40B4-BE49-F238E27FC236}">
                <a16:creationId xmlns:a16="http://schemas.microsoft.com/office/drawing/2014/main" id="{141459E1-DFF9-A249-A3B5-C3BC8B45785D}"/>
              </a:ext>
            </a:extLst>
          </p:cNvPr>
          <p:cNvPicPr>
            <a:picLocks noChangeAspect="1"/>
          </p:cNvPicPr>
          <p:nvPr/>
        </p:nvPicPr>
        <p:blipFill>
          <a:blip r:embed="rId2"/>
          <a:stretch>
            <a:fillRect/>
          </a:stretch>
        </p:blipFill>
        <p:spPr>
          <a:xfrm>
            <a:off x="1782258" y="4263016"/>
            <a:ext cx="8369300" cy="1473200"/>
          </a:xfrm>
          <a:prstGeom prst="rect">
            <a:avLst/>
          </a:prstGeom>
        </p:spPr>
      </p:pic>
    </p:spTree>
    <p:extLst>
      <p:ext uri="{BB962C8B-B14F-4D97-AF65-F5344CB8AC3E}">
        <p14:creationId xmlns:p14="http://schemas.microsoft.com/office/powerpoint/2010/main" val="34447626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Discretized Stream or </a:t>
            </a:r>
            <a:r>
              <a:rPr lang="en-GB" dirty="0" err="1"/>
              <a:t>Dstream</a:t>
            </a:r>
            <a:r>
              <a:rPr lang="en-GB" dirty="0"/>
              <a:t> is represented as </a:t>
            </a:r>
            <a:r>
              <a:rPr lang="en-GB" dirty="0" err="1"/>
              <a:t>contionus</a:t>
            </a:r>
            <a:r>
              <a:rPr lang="en-GB" dirty="0"/>
              <a:t> stream of data.</a:t>
            </a:r>
          </a:p>
          <a:p>
            <a:r>
              <a:rPr lang="en-GB" dirty="0"/>
              <a:t>It can be Kafka,  Kinesis or high-level operations</a:t>
            </a:r>
          </a:p>
          <a:p>
            <a:r>
              <a:rPr lang="en-GB" dirty="0" err="1"/>
              <a:t>Dstream</a:t>
            </a:r>
            <a:r>
              <a:rPr lang="en-GB" dirty="0"/>
              <a:t> is internally represented as a sequence of RDDs</a:t>
            </a:r>
          </a:p>
          <a:p>
            <a:r>
              <a:rPr lang="en-GB" dirty="0"/>
              <a:t>Supports Java, Scala, Python, also R. (both </a:t>
            </a:r>
            <a:r>
              <a:rPr lang="en-GB" dirty="0" err="1"/>
              <a:t>Py</a:t>
            </a:r>
            <a:r>
              <a:rPr lang="en-GB" dirty="0"/>
              <a:t> and R with some limitations)</a:t>
            </a:r>
            <a:endParaRPr lang="en-SI" dirty="0"/>
          </a:p>
        </p:txBody>
      </p:sp>
    </p:spTree>
    <p:extLst>
      <p:ext uri="{BB962C8B-B14F-4D97-AF65-F5344CB8AC3E}">
        <p14:creationId xmlns:p14="http://schemas.microsoft.com/office/powerpoint/2010/main" val="2302536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endParaRPr lang="en-SI" dirty="0"/>
          </a:p>
        </p:txBody>
      </p:sp>
      <p:pic>
        <p:nvPicPr>
          <p:cNvPr id="4" name="Picture 3">
            <a:extLst>
              <a:ext uri="{FF2B5EF4-FFF2-40B4-BE49-F238E27FC236}">
                <a16:creationId xmlns:a16="http://schemas.microsoft.com/office/drawing/2014/main" id="{D58AEC62-2178-F140-89FB-8967430816B6}"/>
              </a:ext>
            </a:extLst>
          </p:cNvPr>
          <p:cNvPicPr>
            <a:picLocks noChangeAspect="1"/>
          </p:cNvPicPr>
          <p:nvPr/>
        </p:nvPicPr>
        <p:blipFill>
          <a:blip r:embed="rId2"/>
          <a:stretch>
            <a:fillRect/>
          </a:stretch>
        </p:blipFill>
        <p:spPr>
          <a:xfrm>
            <a:off x="1441525" y="1866899"/>
            <a:ext cx="7423075" cy="4188249"/>
          </a:xfrm>
          <a:prstGeom prst="rect">
            <a:avLst/>
          </a:prstGeom>
        </p:spPr>
      </p:pic>
    </p:spTree>
    <p:extLst>
      <p:ext uri="{BB962C8B-B14F-4D97-AF65-F5344CB8AC3E}">
        <p14:creationId xmlns:p14="http://schemas.microsoft.com/office/powerpoint/2010/main" val="3875660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r>
              <a:rPr lang="en-GB" dirty="0"/>
              <a:t> to RDD</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SI" dirty="0"/>
              <a:t>Each batch of Dstream is represented as RDD underneath</a:t>
            </a:r>
          </a:p>
          <a:p>
            <a:r>
              <a:rPr lang="en-SI" dirty="0"/>
              <a:t>RDD files are replicated in cluster for fault tolerance</a:t>
            </a:r>
          </a:p>
          <a:p>
            <a:r>
              <a:rPr lang="en-SI" dirty="0"/>
              <a:t>Every D</a:t>
            </a:r>
            <a:r>
              <a:rPr lang="en-GB" dirty="0"/>
              <a:t>s</a:t>
            </a:r>
            <a:r>
              <a:rPr lang="en-SI" dirty="0"/>
              <a:t>tream operation results in RDD Transformation</a:t>
            </a:r>
          </a:p>
          <a:p>
            <a:r>
              <a:rPr lang="en-SI" dirty="0"/>
              <a:t>API access is available</a:t>
            </a:r>
          </a:p>
          <a:p>
            <a:r>
              <a:rPr lang="en-SI" dirty="0"/>
              <a:t>D</a:t>
            </a:r>
            <a:r>
              <a:rPr lang="en-GB" dirty="0"/>
              <a:t>s</a:t>
            </a:r>
            <a:r>
              <a:rPr lang="en-SI" dirty="0"/>
              <a:t>tream can be stream and batch processing</a:t>
            </a:r>
          </a:p>
        </p:txBody>
      </p:sp>
    </p:spTree>
    <p:extLst>
      <p:ext uri="{BB962C8B-B14F-4D97-AF65-F5344CB8AC3E}">
        <p14:creationId xmlns:p14="http://schemas.microsoft.com/office/powerpoint/2010/main" val="8770406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a:t>
            </a:r>
            <a:r>
              <a:rPr lang="en-GB" dirty="0"/>
              <a:t> transformation</a:t>
            </a:r>
            <a:endParaRPr lang="en-GB" dirty="0">
              <a:effectLst/>
            </a:endParaRPr>
          </a:p>
        </p:txBody>
      </p:sp>
      <p:pic>
        <p:nvPicPr>
          <p:cNvPr id="4" name="Content Placeholder 3">
            <a:extLst>
              <a:ext uri="{FF2B5EF4-FFF2-40B4-BE49-F238E27FC236}">
                <a16:creationId xmlns:a16="http://schemas.microsoft.com/office/drawing/2014/main" id="{78CC419E-90DB-D145-AAEF-FF77F361F802}"/>
              </a:ext>
            </a:extLst>
          </p:cNvPr>
          <p:cNvPicPr>
            <a:picLocks noGrp="1" noChangeAspect="1"/>
          </p:cNvPicPr>
          <p:nvPr>
            <p:ph idx="1"/>
          </p:nvPr>
        </p:nvPicPr>
        <p:blipFill>
          <a:blip r:embed="rId2"/>
          <a:stretch>
            <a:fillRect/>
          </a:stretch>
        </p:blipFill>
        <p:spPr>
          <a:xfrm>
            <a:off x="1116852" y="1690687"/>
            <a:ext cx="3737203" cy="4075411"/>
          </a:xfrm>
          <a:prstGeom prst="rect">
            <a:avLst/>
          </a:prstGeom>
        </p:spPr>
      </p:pic>
      <p:pic>
        <p:nvPicPr>
          <p:cNvPr id="6" name="Picture 5">
            <a:extLst>
              <a:ext uri="{FF2B5EF4-FFF2-40B4-BE49-F238E27FC236}">
                <a16:creationId xmlns:a16="http://schemas.microsoft.com/office/drawing/2014/main" id="{A8A01A20-4A5B-BC49-8F1F-BDA057333DCF}"/>
              </a:ext>
            </a:extLst>
          </p:cNvPr>
          <p:cNvPicPr>
            <a:picLocks noChangeAspect="1"/>
          </p:cNvPicPr>
          <p:nvPr/>
        </p:nvPicPr>
        <p:blipFill>
          <a:blip r:embed="rId3"/>
          <a:stretch>
            <a:fillRect/>
          </a:stretch>
        </p:blipFill>
        <p:spPr>
          <a:xfrm>
            <a:off x="5412754" y="1660071"/>
            <a:ext cx="6270350" cy="3537858"/>
          </a:xfrm>
          <a:prstGeom prst="rect">
            <a:avLst/>
          </a:prstGeom>
        </p:spPr>
      </p:pic>
    </p:spTree>
    <p:extLst>
      <p:ext uri="{BB962C8B-B14F-4D97-AF65-F5344CB8AC3E}">
        <p14:creationId xmlns:p14="http://schemas.microsoft.com/office/powerpoint/2010/main" val="33668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Socket example with file stream</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sl-SI" dirty="0"/>
              <a:t>File stream allows to track new files in a given directory (on HDFS)</a:t>
            </a:r>
          </a:p>
          <a:p>
            <a:r>
              <a:rPr lang="sl-SI" dirty="0"/>
              <a:t>When new file appears, Spark Stream will pick it up</a:t>
            </a:r>
          </a:p>
          <a:p>
            <a:r>
              <a:rPr lang="sl-SI" dirty="0"/>
              <a:t>It will pick only new files, modification of existing files will not be considered</a:t>
            </a:r>
          </a:p>
          <a:p>
            <a:r>
              <a:rPr lang="sl-SI" dirty="0"/>
              <a:t>Tracks using file </a:t>
            </a:r>
          </a:p>
          <a:p>
            <a:pPr marL="0" indent="0">
              <a:buNone/>
            </a:pPr>
            <a:r>
              <a:rPr lang="sl-SI" dirty="0"/>
              <a:t>creation time</a:t>
            </a:r>
            <a:endParaRPr lang="en-SI" dirty="0"/>
          </a:p>
        </p:txBody>
      </p:sp>
      <p:pic>
        <p:nvPicPr>
          <p:cNvPr id="4" name="Picture 3">
            <a:extLst>
              <a:ext uri="{FF2B5EF4-FFF2-40B4-BE49-F238E27FC236}">
                <a16:creationId xmlns:a16="http://schemas.microsoft.com/office/drawing/2014/main" id="{79C795AE-1080-8749-8ABA-42298EDEEE69}"/>
              </a:ext>
            </a:extLst>
          </p:cNvPr>
          <p:cNvPicPr>
            <a:picLocks noChangeAspect="1"/>
          </p:cNvPicPr>
          <p:nvPr/>
        </p:nvPicPr>
        <p:blipFill>
          <a:blip r:embed="rId2"/>
          <a:stretch>
            <a:fillRect/>
          </a:stretch>
        </p:blipFill>
        <p:spPr>
          <a:xfrm>
            <a:off x="3895092" y="3603812"/>
            <a:ext cx="7884531" cy="3097929"/>
          </a:xfrm>
          <a:prstGeom prst="rect">
            <a:avLst/>
          </a:prstGeom>
        </p:spPr>
      </p:pic>
    </p:spTree>
    <p:extLst>
      <p:ext uri="{BB962C8B-B14F-4D97-AF65-F5344CB8AC3E}">
        <p14:creationId xmlns:p14="http://schemas.microsoft.com/office/powerpoint/2010/main" val="29406941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Auto Loader</a:t>
            </a:r>
          </a:p>
        </p:txBody>
      </p:sp>
      <p:pic>
        <p:nvPicPr>
          <p:cNvPr id="4" name="Content Placeholder 3">
            <a:extLst>
              <a:ext uri="{FF2B5EF4-FFF2-40B4-BE49-F238E27FC236}">
                <a16:creationId xmlns:a16="http://schemas.microsoft.com/office/drawing/2014/main" id="{CDC34C06-B036-614D-BA19-BFA2704A3794}"/>
              </a:ext>
            </a:extLst>
          </p:cNvPr>
          <p:cNvPicPr>
            <a:picLocks noGrp="1" noChangeAspect="1"/>
          </p:cNvPicPr>
          <p:nvPr>
            <p:ph idx="1"/>
          </p:nvPr>
        </p:nvPicPr>
        <p:blipFill>
          <a:blip r:embed="rId2"/>
          <a:stretch>
            <a:fillRect/>
          </a:stretch>
        </p:blipFill>
        <p:spPr>
          <a:xfrm>
            <a:off x="5389580" y="1782975"/>
            <a:ext cx="6352615" cy="2765764"/>
          </a:xfrm>
          <a:prstGeom prst="rect">
            <a:avLst/>
          </a:prstGeom>
        </p:spPr>
      </p:pic>
      <p:sp>
        <p:nvSpPr>
          <p:cNvPr id="5" name="TextBox 4">
            <a:extLst>
              <a:ext uri="{FF2B5EF4-FFF2-40B4-BE49-F238E27FC236}">
                <a16:creationId xmlns:a16="http://schemas.microsoft.com/office/drawing/2014/main" id="{A3868B74-0AEF-E641-8256-629D3A789198}"/>
              </a:ext>
            </a:extLst>
          </p:cNvPr>
          <p:cNvSpPr txBox="1"/>
          <p:nvPr/>
        </p:nvSpPr>
        <p:spPr>
          <a:xfrm>
            <a:off x="613186" y="1690688"/>
            <a:ext cx="4647303" cy="2308324"/>
          </a:xfrm>
          <a:prstGeom prst="rect">
            <a:avLst/>
          </a:prstGeom>
          <a:noFill/>
        </p:spPr>
        <p:txBody>
          <a:bodyPr wrap="square" rtlCol="0">
            <a:spAutoFit/>
          </a:bodyPr>
          <a:lstStyle/>
          <a:p>
            <a:pPr marL="285750" indent="-285750">
              <a:buFont typeface="Arial" panose="020B0604020202020204" pitchFamily="34" charset="0"/>
              <a:buChar char="•"/>
            </a:pPr>
            <a:r>
              <a:rPr lang="en-SI" dirty="0"/>
              <a:t>Incrementally processes new data files that arrive in storage</a:t>
            </a:r>
          </a:p>
          <a:p>
            <a:pPr marL="285750" indent="-285750">
              <a:buFont typeface="Arial" panose="020B0604020202020204" pitchFamily="34" charset="0"/>
              <a:buChar char="•"/>
            </a:pPr>
            <a:r>
              <a:rPr lang="en-SI" dirty="0"/>
              <a:t>Structured streaming source is called </a:t>
            </a:r>
            <a:r>
              <a:rPr lang="en-SI" b="1" dirty="0"/>
              <a:t>cloudFiles</a:t>
            </a:r>
          </a:p>
          <a:p>
            <a:pPr marL="285750" indent="-285750">
              <a:buFont typeface="Arial" panose="020B0604020202020204" pitchFamily="34" charset="0"/>
              <a:buChar char="•"/>
            </a:pPr>
            <a:r>
              <a:rPr lang="en-SI" dirty="0"/>
              <a:t>Any new files that arrive in storage are automatically processed</a:t>
            </a:r>
          </a:p>
          <a:p>
            <a:pPr marL="285750" indent="-285750">
              <a:buFont typeface="Arial" panose="020B0604020202020204" pitchFamily="34" charset="0"/>
              <a:buChar char="•"/>
            </a:pPr>
            <a:r>
              <a:rPr lang="en-SI" dirty="0"/>
              <a:t>It uses COPY INTO command</a:t>
            </a:r>
          </a:p>
          <a:p>
            <a:pPr marL="285750" indent="-285750">
              <a:buFont typeface="Arial" panose="020B0604020202020204" pitchFamily="34" charset="0"/>
              <a:buChar char="•"/>
            </a:pPr>
            <a:endParaRPr lang="en-SI" dirty="0"/>
          </a:p>
        </p:txBody>
      </p:sp>
    </p:spTree>
    <p:extLst>
      <p:ext uri="{BB962C8B-B14F-4D97-AF65-F5344CB8AC3E}">
        <p14:creationId xmlns:p14="http://schemas.microsoft.com/office/powerpoint/2010/main" val="39529793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Benefits of Auto Loader over Apache Spark</a:t>
            </a:r>
          </a:p>
        </p:txBody>
      </p:sp>
      <p:sp>
        <p:nvSpPr>
          <p:cNvPr id="6" name="Content Placeholder 5">
            <a:extLst>
              <a:ext uri="{FF2B5EF4-FFF2-40B4-BE49-F238E27FC236}">
                <a16:creationId xmlns:a16="http://schemas.microsoft.com/office/drawing/2014/main" id="{2B9934EA-CF90-AE42-BEFF-C99B32B183B0}"/>
              </a:ext>
            </a:extLst>
          </p:cNvPr>
          <p:cNvSpPr>
            <a:spLocks noGrp="1"/>
          </p:cNvSpPr>
          <p:nvPr>
            <p:ph idx="1"/>
          </p:nvPr>
        </p:nvSpPr>
        <p:spPr>
          <a:xfrm>
            <a:off x="838200" y="1709028"/>
            <a:ext cx="10515600" cy="4351338"/>
          </a:xfrm>
        </p:spPr>
        <p:txBody>
          <a:bodyPr/>
          <a:lstStyle/>
          <a:p>
            <a:r>
              <a:rPr lang="en-GB" dirty="0"/>
              <a:t>Apache Spark can read files incrementally using </a:t>
            </a:r>
            <a:r>
              <a:rPr lang="en-GB" b="1" i="1" dirty="0" err="1"/>
              <a:t>spark.readStream.format</a:t>
            </a:r>
            <a:r>
              <a:rPr lang="en-GB" b="1" i="1" dirty="0"/>
              <a:t>(</a:t>
            </a:r>
            <a:r>
              <a:rPr lang="en-GB" b="1" i="1" dirty="0" err="1"/>
              <a:t>fileFormat</a:t>
            </a:r>
            <a:r>
              <a:rPr lang="en-GB" b="1" i="1" dirty="0"/>
              <a:t>).load(directory). </a:t>
            </a:r>
          </a:p>
          <a:p>
            <a:r>
              <a:rPr lang="en-GB" dirty="0"/>
              <a:t>Auto Loader provides benefits:</a:t>
            </a:r>
          </a:p>
          <a:p>
            <a:pPr lvl="1"/>
            <a:r>
              <a:rPr lang="en-GB" dirty="0"/>
              <a:t>Scalable; can discover billion of files efficiently and backfills are performed asynchronously to avoid wasting compute resources</a:t>
            </a:r>
          </a:p>
          <a:p>
            <a:pPr lvl="1"/>
            <a:r>
              <a:rPr lang="en-GB" dirty="0"/>
              <a:t>Performance; discovering files with AL scales with the number of files that are being ingested instead of number of directories that the files may land in</a:t>
            </a:r>
          </a:p>
          <a:p>
            <a:pPr lvl="1"/>
            <a:r>
              <a:rPr lang="en-GB" dirty="0"/>
              <a:t>Schema inference; automatically detects schema drifts and </a:t>
            </a:r>
            <a:r>
              <a:rPr lang="en-GB" dirty="0" err="1"/>
              <a:t>nofity</a:t>
            </a:r>
            <a:r>
              <a:rPr lang="en-GB" dirty="0"/>
              <a:t> you</a:t>
            </a:r>
          </a:p>
          <a:p>
            <a:pPr lvl="1"/>
            <a:r>
              <a:rPr lang="en-GB" dirty="0"/>
              <a:t>Cost; native cloud API to get to existing storage. File notification mode help reduce cloud costs by avoiding directory listing altogether</a:t>
            </a:r>
            <a:endParaRPr lang="en-SI" dirty="0"/>
          </a:p>
        </p:txBody>
      </p:sp>
    </p:spTree>
    <p:extLst>
      <p:ext uri="{BB962C8B-B14F-4D97-AF65-F5344CB8AC3E}">
        <p14:creationId xmlns:p14="http://schemas.microsoft.com/office/powerpoint/2010/main" val="190682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a:bodyPr>
          <a:lstStyle/>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5" name="Picture 4">
            <a:extLst>
              <a:ext uri="{FF2B5EF4-FFF2-40B4-BE49-F238E27FC236}">
                <a16:creationId xmlns:a16="http://schemas.microsoft.com/office/drawing/2014/main" id="{99CDEFB7-280C-1649-9A2C-1535B708B7BB}"/>
              </a:ext>
            </a:extLst>
          </p:cNvPr>
          <p:cNvPicPr>
            <a:picLocks noChangeAspect="1"/>
          </p:cNvPicPr>
          <p:nvPr/>
        </p:nvPicPr>
        <p:blipFill>
          <a:blip r:embed="rId2"/>
          <a:stretch>
            <a:fillRect/>
          </a:stretch>
        </p:blipFill>
        <p:spPr>
          <a:xfrm>
            <a:off x="1893810" y="2437393"/>
            <a:ext cx="9100011" cy="3127801"/>
          </a:xfrm>
          <a:prstGeom prst="rect">
            <a:avLst/>
          </a:prstGeom>
        </p:spPr>
      </p:pic>
    </p:spTree>
    <p:extLst>
      <p:ext uri="{BB962C8B-B14F-4D97-AF65-F5344CB8AC3E}">
        <p14:creationId xmlns:p14="http://schemas.microsoft.com/office/powerpoint/2010/main" val="16895762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3770-6EC7-6547-8DD1-679399EE74B5}"/>
              </a:ext>
            </a:extLst>
          </p:cNvPr>
          <p:cNvSpPr>
            <a:spLocks noGrp="1"/>
          </p:cNvSpPr>
          <p:nvPr>
            <p:ph type="title"/>
          </p:nvPr>
        </p:nvSpPr>
        <p:spPr/>
        <p:txBody>
          <a:bodyPr/>
          <a:lstStyle/>
          <a:p>
            <a:r>
              <a:rPr lang="en-SI" dirty="0"/>
              <a:t>Demos</a:t>
            </a:r>
          </a:p>
        </p:txBody>
      </p:sp>
      <p:sp>
        <p:nvSpPr>
          <p:cNvPr id="3" name="Content Placeholder 2">
            <a:extLst>
              <a:ext uri="{FF2B5EF4-FFF2-40B4-BE49-F238E27FC236}">
                <a16:creationId xmlns:a16="http://schemas.microsoft.com/office/drawing/2014/main" id="{7AE2E5C5-C405-8942-8B5D-41608D708CEF}"/>
              </a:ext>
            </a:extLst>
          </p:cNvPr>
          <p:cNvSpPr>
            <a:spLocks noGrp="1"/>
          </p:cNvSpPr>
          <p:nvPr>
            <p:ph idx="1"/>
          </p:nvPr>
        </p:nvSpPr>
        <p:spPr/>
        <p:txBody>
          <a:bodyPr/>
          <a:lstStyle/>
          <a:p>
            <a:pPr marL="514350" indent="-514350">
              <a:buAutoNum type="arabicParenR"/>
            </a:pPr>
            <a:r>
              <a:rPr lang="en-GB" dirty="0"/>
              <a:t>Py5 -Module5</a:t>
            </a:r>
          </a:p>
          <a:p>
            <a:pPr marL="514350" indent="-514350">
              <a:buFont typeface="Arial" panose="020B0604020202020204" pitchFamily="34" charset="0"/>
              <a:buAutoNum type="arabicParenR"/>
            </a:pPr>
            <a:r>
              <a:rPr lang="en-GB" dirty="0"/>
              <a:t>Py5-Moodule5-Delta Live Tables </a:t>
            </a:r>
            <a:r>
              <a:rPr lang="en-GB" dirty="0" err="1"/>
              <a:t>quickstart</a:t>
            </a:r>
            <a:r>
              <a:rPr lang="en-GB" dirty="0"/>
              <a:t> (Python</a:t>
            </a:r>
            <a:r>
              <a:rPr lang="en-SI" dirty="0"/>
              <a:t>) (Databricks only)</a:t>
            </a:r>
          </a:p>
          <a:p>
            <a:pPr marL="514350" indent="-514350">
              <a:buFont typeface="Arial" panose="020B0604020202020204" pitchFamily="34" charset="0"/>
              <a:buAutoNum type="arabicParenR"/>
            </a:pPr>
            <a:r>
              <a:rPr lang="en-GB" dirty="0"/>
              <a:t>Delta Live Tables </a:t>
            </a:r>
            <a:r>
              <a:rPr lang="en-GB" dirty="0" err="1"/>
              <a:t>quickstart</a:t>
            </a:r>
            <a:r>
              <a:rPr lang="en-GB" dirty="0"/>
              <a:t> (SQL)</a:t>
            </a:r>
          </a:p>
        </p:txBody>
      </p:sp>
    </p:spTree>
    <p:extLst>
      <p:ext uri="{BB962C8B-B14F-4D97-AF65-F5344CB8AC3E}">
        <p14:creationId xmlns:p14="http://schemas.microsoft.com/office/powerpoint/2010/main" val="20417325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90E4-3FEF-5E4E-A807-1A6C39043F4E}"/>
              </a:ext>
            </a:extLst>
          </p:cNvPr>
          <p:cNvSpPr>
            <a:spLocks noGrp="1"/>
          </p:cNvSpPr>
          <p:nvPr>
            <p:ph type="title"/>
          </p:nvPr>
        </p:nvSpPr>
        <p:spPr/>
        <p:txBody>
          <a:bodyPr/>
          <a:lstStyle/>
          <a:p>
            <a:r>
              <a:rPr lang="en-SI" dirty="0"/>
              <a:t>Module 5 – Task	</a:t>
            </a:r>
          </a:p>
        </p:txBody>
      </p:sp>
      <p:sp>
        <p:nvSpPr>
          <p:cNvPr id="3" name="Content Placeholder 2">
            <a:extLst>
              <a:ext uri="{FF2B5EF4-FFF2-40B4-BE49-F238E27FC236}">
                <a16:creationId xmlns:a16="http://schemas.microsoft.com/office/drawing/2014/main" id="{431115F6-8347-1746-8EA6-F943C2811B91}"/>
              </a:ext>
            </a:extLst>
          </p:cNvPr>
          <p:cNvSpPr>
            <a:spLocks noGrp="1"/>
          </p:cNvSpPr>
          <p:nvPr>
            <p:ph idx="1"/>
          </p:nvPr>
        </p:nvSpPr>
        <p:spPr/>
        <p:txBody>
          <a:bodyPr/>
          <a:lstStyle/>
          <a:p>
            <a:pPr marL="0" indent="0">
              <a:buNone/>
            </a:pPr>
            <a:r>
              <a:rPr lang="en-SI" dirty="0"/>
              <a:t>Run the code / read Task:</a:t>
            </a:r>
          </a:p>
          <a:p>
            <a:pPr marL="0" indent="0">
              <a:buNone/>
            </a:pPr>
            <a:r>
              <a:rPr lang="en-SI" dirty="0"/>
              <a:t>Task5-Using-TCP-spark-streaming.md</a:t>
            </a:r>
          </a:p>
        </p:txBody>
      </p:sp>
    </p:spTree>
    <p:extLst>
      <p:ext uri="{BB962C8B-B14F-4D97-AF65-F5344CB8AC3E}">
        <p14:creationId xmlns:p14="http://schemas.microsoft.com/office/powerpoint/2010/main" val="22352744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Check VM</a:t>
            </a:r>
          </a:p>
        </p:txBody>
      </p:sp>
      <p:sp>
        <p:nvSpPr>
          <p:cNvPr id="5" name="TextBox 4">
            <a:extLst>
              <a:ext uri="{FF2B5EF4-FFF2-40B4-BE49-F238E27FC236}">
                <a16:creationId xmlns:a16="http://schemas.microsoft.com/office/drawing/2014/main" id="{A3868B74-0AEF-E641-8256-629D3A789198}"/>
              </a:ext>
            </a:extLst>
          </p:cNvPr>
          <p:cNvSpPr txBox="1"/>
          <p:nvPr/>
        </p:nvSpPr>
        <p:spPr>
          <a:xfrm>
            <a:off x="613186" y="1690688"/>
            <a:ext cx="4647303" cy="646331"/>
          </a:xfrm>
          <a:prstGeom prst="rect">
            <a:avLst/>
          </a:prstGeom>
          <a:noFill/>
        </p:spPr>
        <p:txBody>
          <a:bodyPr wrap="square" rtlCol="0">
            <a:spAutoFit/>
          </a:bodyPr>
          <a:lstStyle/>
          <a:p>
            <a:pPr marL="285750" indent="-285750">
              <a:buFont typeface="Arial" panose="020B0604020202020204" pitchFamily="34" charset="0"/>
              <a:buChar char="•"/>
            </a:pPr>
            <a:r>
              <a:rPr lang="en-GB" dirty="0"/>
              <a:t>U</a:t>
            </a:r>
            <a:r>
              <a:rPr lang="en-SI" dirty="0"/>
              <a:t>sername: tomazkastrun</a:t>
            </a:r>
          </a:p>
          <a:p>
            <a:pPr marL="285750" indent="-285750">
              <a:buFont typeface="Arial" panose="020B0604020202020204" pitchFamily="34" charset="0"/>
              <a:buChar char="•"/>
            </a:pPr>
            <a:r>
              <a:rPr lang="en-SI" dirty="0"/>
              <a:t>Pass: TomazKastrun.2022</a:t>
            </a:r>
          </a:p>
        </p:txBody>
      </p:sp>
      <p:sp>
        <p:nvSpPr>
          <p:cNvPr id="6" name="Content Placeholder 5">
            <a:extLst>
              <a:ext uri="{FF2B5EF4-FFF2-40B4-BE49-F238E27FC236}">
                <a16:creationId xmlns:a16="http://schemas.microsoft.com/office/drawing/2014/main" id="{6273146F-47D1-4B45-BF4B-1D0A11396CFC}"/>
              </a:ext>
            </a:extLst>
          </p:cNvPr>
          <p:cNvSpPr>
            <a:spLocks noGrp="1"/>
          </p:cNvSpPr>
          <p:nvPr>
            <p:ph idx="1"/>
          </p:nvPr>
        </p:nvSpPr>
        <p:spPr>
          <a:xfrm>
            <a:off x="1021080" y="2514245"/>
            <a:ext cx="10515600" cy="4351338"/>
          </a:xfrm>
        </p:spPr>
        <p:txBody>
          <a:bodyPr/>
          <a:lstStyle/>
          <a:p>
            <a:endParaRPr lang="en-SI"/>
          </a:p>
        </p:txBody>
      </p:sp>
    </p:spTree>
    <p:extLst>
      <p:ext uri="{BB962C8B-B14F-4D97-AF65-F5344CB8AC3E}">
        <p14:creationId xmlns:p14="http://schemas.microsoft.com/office/powerpoint/2010/main" val="27532603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6</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Comparison Scala Python, Full scale demo, Recommendations, Troubleshooting</a:t>
            </a:r>
          </a:p>
        </p:txBody>
      </p:sp>
    </p:spTree>
    <p:extLst>
      <p:ext uri="{BB962C8B-B14F-4D97-AF65-F5344CB8AC3E}">
        <p14:creationId xmlns:p14="http://schemas.microsoft.com/office/powerpoint/2010/main" val="2142673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1 Use Apache Parquet file format</a:t>
            </a:r>
          </a:p>
          <a:p>
            <a:pPr marL="457200" lvl="1" indent="0">
              <a:buNone/>
            </a:pPr>
            <a:endParaRPr lang="en-SI" dirty="0">
              <a:solidFill>
                <a:srgbClr val="C00000"/>
              </a:solidFill>
            </a:endParaRPr>
          </a:p>
          <a:p>
            <a:pPr marL="457200" lvl="1" indent="0">
              <a:buNone/>
            </a:pPr>
            <a:r>
              <a:rPr lang="en-GB" dirty="0"/>
              <a:t>Achieves great performance when performing queries (</a:t>
            </a:r>
            <a:r>
              <a:rPr lang="en-GB" i="1" dirty="0"/>
              <a:t>transformations</a:t>
            </a:r>
            <a:r>
              <a:rPr lang="en-GB" dirty="0"/>
              <a:t>) on a subset of columns and on a large </a:t>
            </a:r>
            <a:r>
              <a:rPr lang="en-GB" i="1" dirty="0" err="1"/>
              <a:t>dataframe</a:t>
            </a:r>
            <a:r>
              <a:rPr lang="en-GB" dirty="0"/>
              <a:t>. This is because it </a:t>
            </a:r>
            <a:r>
              <a:rPr lang="en-GB" b="1" dirty="0"/>
              <a:t>loads</a:t>
            </a:r>
            <a:r>
              <a:rPr lang="en-GB" dirty="0"/>
              <a:t> </a:t>
            </a:r>
            <a:r>
              <a:rPr lang="en-GB" b="1" dirty="0"/>
              <a:t>only the data associated with the required columns into memory</a:t>
            </a:r>
            <a:r>
              <a:rPr lang="en-GB" dirty="0"/>
              <a:t>.</a:t>
            </a:r>
          </a:p>
          <a:p>
            <a:pPr marL="457200" lvl="1" indent="0">
              <a:buNone/>
            </a:pPr>
            <a:endParaRPr lang="en-GB" dirty="0"/>
          </a:p>
          <a:p>
            <a:pPr marL="457200" lvl="1" indent="0">
              <a:buNone/>
            </a:pPr>
            <a:r>
              <a:rPr lang="en-GB" dirty="0"/>
              <a:t>Parquet also improves reading / writing of the binary files in data lake, because it has compressed schema and encoding for each column.</a:t>
            </a:r>
            <a:endParaRPr lang="en-SI" dirty="0"/>
          </a:p>
        </p:txBody>
      </p:sp>
      <p:pic>
        <p:nvPicPr>
          <p:cNvPr id="4" name="Picture 3">
            <a:extLst>
              <a:ext uri="{FF2B5EF4-FFF2-40B4-BE49-F238E27FC236}">
                <a16:creationId xmlns:a16="http://schemas.microsoft.com/office/drawing/2014/main" id="{0948653D-6F87-0E4D-A91D-3F507C6072B3}"/>
              </a:ext>
            </a:extLst>
          </p:cNvPr>
          <p:cNvPicPr>
            <a:picLocks noChangeAspect="1"/>
          </p:cNvPicPr>
          <p:nvPr/>
        </p:nvPicPr>
        <p:blipFill>
          <a:blip r:embed="rId2"/>
          <a:stretch>
            <a:fillRect/>
          </a:stretch>
        </p:blipFill>
        <p:spPr>
          <a:xfrm>
            <a:off x="7166518" y="4509500"/>
            <a:ext cx="3872416" cy="2348500"/>
          </a:xfrm>
          <a:prstGeom prst="rect">
            <a:avLst/>
          </a:prstGeom>
        </p:spPr>
      </p:pic>
    </p:spTree>
    <p:extLst>
      <p:ext uri="{BB962C8B-B14F-4D97-AF65-F5344CB8AC3E}">
        <p14:creationId xmlns:p14="http://schemas.microsoft.com/office/powerpoint/2010/main" val="25740981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2 Maximize parallelism in Spark</a:t>
            </a:r>
          </a:p>
          <a:p>
            <a:pPr marL="457200" lvl="1" indent="0">
              <a:buNone/>
            </a:pPr>
            <a:endParaRPr lang="en-SI" dirty="0">
              <a:solidFill>
                <a:srgbClr val="C00000"/>
              </a:solidFill>
            </a:endParaRPr>
          </a:p>
          <a:p>
            <a:pPr marL="457200" lvl="1" indent="0">
              <a:buNone/>
            </a:pPr>
            <a:r>
              <a:rPr lang="en-GB" dirty="0"/>
              <a:t>The more we facilitate the division into tasks, faster they will be completed and therefore optimizing means, reading and processing as much data as possible in parallel. So, splitting a dataset </a:t>
            </a:r>
            <a:r>
              <a:rPr lang="en-GB" b="1" dirty="0"/>
              <a:t>into several partitions</a:t>
            </a:r>
            <a:r>
              <a:rPr lang="en-GB" dirty="0"/>
              <a:t>.</a:t>
            </a:r>
          </a:p>
          <a:p>
            <a:pPr marL="457200" lvl="1" indent="0">
              <a:buNone/>
            </a:pPr>
            <a:endParaRPr lang="en-GB" dirty="0"/>
          </a:p>
          <a:p>
            <a:pPr marL="457200" lvl="1" indent="0">
              <a:buNone/>
            </a:pPr>
            <a:r>
              <a:rPr lang="en-GB" dirty="0"/>
              <a:t>Set </a:t>
            </a:r>
            <a:r>
              <a:rPr lang="en-GB" dirty="0" err="1"/>
              <a:t>paramter</a:t>
            </a:r>
            <a:r>
              <a:rPr lang="en-GB" dirty="0"/>
              <a:t> </a:t>
            </a:r>
            <a:r>
              <a:rPr lang="en-GB" b="1" i="1" dirty="0" err="1"/>
              <a:t>spark.sql.files.maxPartitionBytes</a:t>
            </a:r>
            <a:r>
              <a:rPr lang="en-GB" b="1" i="1" dirty="0"/>
              <a:t> </a:t>
            </a:r>
            <a:r>
              <a:rPr lang="en-GB" b="1" dirty="0"/>
              <a:t> </a:t>
            </a:r>
            <a:r>
              <a:rPr lang="en-GB" dirty="0"/>
              <a:t>in accordance with your HDFS I/O system. Default is 128MB but it can be set to smaller value</a:t>
            </a:r>
            <a:endParaRPr lang="en-SI" dirty="0"/>
          </a:p>
        </p:txBody>
      </p:sp>
      <p:pic>
        <p:nvPicPr>
          <p:cNvPr id="5" name="Picture 4">
            <a:extLst>
              <a:ext uri="{FF2B5EF4-FFF2-40B4-BE49-F238E27FC236}">
                <a16:creationId xmlns:a16="http://schemas.microsoft.com/office/drawing/2014/main" id="{0FE3158F-F21F-0541-9D5B-D8C88C464E61}"/>
              </a:ext>
            </a:extLst>
          </p:cNvPr>
          <p:cNvPicPr>
            <a:picLocks noChangeAspect="1"/>
          </p:cNvPicPr>
          <p:nvPr/>
        </p:nvPicPr>
        <p:blipFill>
          <a:blip r:embed="rId2"/>
          <a:stretch>
            <a:fillRect/>
          </a:stretch>
        </p:blipFill>
        <p:spPr>
          <a:xfrm>
            <a:off x="6913137" y="4457700"/>
            <a:ext cx="4521200" cy="2400300"/>
          </a:xfrm>
          <a:prstGeom prst="rect">
            <a:avLst/>
          </a:prstGeom>
        </p:spPr>
      </p:pic>
    </p:spTree>
    <p:extLst>
      <p:ext uri="{BB962C8B-B14F-4D97-AF65-F5344CB8AC3E}">
        <p14:creationId xmlns:p14="http://schemas.microsoft.com/office/powerpoint/2010/main" val="617150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3 Use Broadcast Hash Join (BHJ)</a:t>
            </a:r>
          </a:p>
          <a:p>
            <a:pPr marL="457200" lvl="1" indent="0">
              <a:buNone/>
            </a:pPr>
            <a:endParaRPr lang="en-SI" dirty="0">
              <a:solidFill>
                <a:srgbClr val="C00000"/>
              </a:solidFill>
            </a:endParaRPr>
          </a:p>
          <a:p>
            <a:pPr marL="457200" lvl="1" indent="0">
              <a:buNone/>
            </a:pPr>
            <a:r>
              <a:rPr lang="en-GB" dirty="0"/>
              <a:t>Joining dataset is a common operation. In distributed context, network latency can cause slow query processing. Spark SQL offers many, BHJ is suitable when one of the merged </a:t>
            </a:r>
            <a:r>
              <a:rPr lang="en-GB" dirty="0" err="1"/>
              <a:t>dataframe</a:t>
            </a:r>
            <a:r>
              <a:rPr lang="en-GB" dirty="0"/>
              <a:t> is small to be duplicated in memory on all executing nodes (broadcast operation)</a:t>
            </a:r>
          </a:p>
          <a:p>
            <a:pPr marL="457200" lvl="1" indent="0">
              <a:buNone/>
            </a:pPr>
            <a:endParaRPr lang="en-GB" dirty="0"/>
          </a:p>
          <a:p>
            <a:pPr marL="457200" lvl="1" indent="0">
              <a:buNone/>
            </a:pPr>
            <a:r>
              <a:rPr lang="en-GB" dirty="0"/>
              <a:t>By duplicating smaller </a:t>
            </a:r>
            <a:r>
              <a:rPr lang="en-GB" dirty="0" err="1"/>
              <a:t>dataframes</a:t>
            </a:r>
            <a:r>
              <a:rPr lang="en-GB" dirty="0"/>
              <a:t>, the join no longer requires significant data exchange in the cluster, apart from the broadcast of this table. </a:t>
            </a:r>
          </a:p>
          <a:p>
            <a:pPr marL="457200" lvl="1" indent="0">
              <a:buNone/>
            </a:pPr>
            <a:r>
              <a:rPr lang="en-GB" dirty="0"/>
              <a:t>Set parameter: </a:t>
            </a:r>
            <a:r>
              <a:rPr lang="en-GB" b="1" i="1" dirty="0" err="1"/>
              <a:t>spark.sql.autoBroadcastHashJoin</a:t>
            </a:r>
            <a:endParaRPr lang="en-SI" dirty="0"/>
          </a:p>
        </p:txBody>
      </p:sp>
      <p:pic>
        <p:nvPicPr>
          <p:cNvPr id="4" name="Picture 3">
            <a:extLst>
              <a:ext uri="{FF2B5EF4-FFF2-40B4-BE49-F238E27FC236}">
                <a16:creationId xmlns:a16="http://schemas.microsoft.com/office/drawing/2014/main" id="{ABD4685E-4C2D-2D4F-A926-6BF0844BF26C}"/>
              </a:ext>
            </a:extLst>
          </p:cNvPr>
          <p:cNvPicPr>
            <a:picLocks noChangeAspect="1"/>
          </p:cNvPicPr>
          <p:nvPr/>
        </p:nvPicPr>
        <p:blipFill>
          <a:blip r:embed="rId2"/>
          <a:stretch>
            <a:fillRect/>
          </a:stretch>
        </p:blipFill>
        <p:spPr>
          <a:xfrm>
            <a:off x="7538224" y="4772420"/>
            <a:ext cx="4567974" cy="1916806"/>
          </a:xfrm>
          <a:prstGeom prst="rect">
            <a:avLst/>
          </a:prstGeom>
        </p:spPr>
      </p:pic>
    </p:spTree>
    <p:extLst>
      <p:ext uri="{BB962C8B-B14F-4D97-AF65-F5344CB8AC3E}">
        <p14:creationId xmlns:p14="http://schemas.microsoft.com/office/powerpoint/2010/main" val="17926107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lnSpcReduction="10000"/>
          </a:bodyPr>
          <a:lstStyle/>
          <a:p>
            <a:pPr marL="457200" lvl="1" indent="0">
              <a:buNone/>
            </a:pPr>
            <a:r>
              <a:rPr lang="en-SI" dirty="0">
                <a:solidFill>
                  <a:srgbClr val="C00000"/>
                </a:solidFill>
              </a:rPr>
              <a:t>4 Cache intermediate results!!!</a:t>
            </a:r>
          </a:p>
          <a:p>
            <a:pPr marL="457200" lvl="1" indent="0">
              <a:buNone/>
            </a:pPr>
            <a:endParaRPr lang="en-SI" dirty="0">
              <a:solidFill>
                <a:srgbClr val="C00000"/>
              </a:solidFill>
            </a:endParaRPr>
          </a:p>
          <a:p>
            <a:pPr marL="457200" lvl="1" indent="0">
              <a:buNone/>
            </a:pPr>
            <a:r>
              <a:rPr lang="en-GB" dirty="0"/>
              <a:t>Caching is performed when spark action is run.</a:t>
            </a:r>
          </a:p>
          <a:p>
            <a:pPr marL="457200" lvl="1" indent="0">
              <a:buNone/>
            </a:pPr>
            <a:endParaRPr lang="en-GB" dirty="0"/>
          </a:p>
          <a:p>
            <a:pPr marL="457200" lvl="1" indent="0">
              <a:buNone/>
            </a:pPr>
            <a:r>
              <a:rPr lang="en-GB" dirty="0"/>
              <a:t>Spark uses lazy evaluation and DAG to describe the job how RDD concept is set. This offers possibility to quickly recalculate the step before an action is necessary! To take full advantage of this feature, is it wise to </a:t>
            </a:r>
            <a:r>
              <a:rPr lang="en-GB" b="1" dirty="0"/>
              <a:t>store expensive intermediate results,</a:t>
            </a:r>
            <a:r>
              <a:rPr lang="en-GB" dirty="0"/>
              <a:t> when several operations follow this operation in downstream of DAG.</a:t>
            </a:r>
          </a:p>
          <a:p>
            <a:pPr marL="457200" lvl="1" indent="0">
              <a:buNone/>
            </a:pPr>
            <a:endParaRPr lang="en-GB" dirty="0"/>
          </a:p>
          <a:p>
            <a:pPr marL="457200" lvl="1" indent="0">
              <a:buNone/>
            </a:pPr>
            <a:r>
              <a:rPr lang="en-GB" dirty="0"/>
              <a:t>When caching, the result is stored </a:t>
            </a:r>
          </a:p>
          <a:p>
            <a:pPr marL="457200" lvl="1" indent="0">
              <a:buNone/>
            </a:pPr>
            <a:r>
              <a:rPr lang="en-GB" dirty="0"/>
              <a:t>On disk and/or memory.</a:t>
            </a:r>
            <a:endParaRPr lang="en-SI" dirty="0"/>
          </a:p>
        </p:txBody>
      </p:sp>
      <p:pic>
        <p:nvPicPr>
          <p:cNvPr id="5" name="Picture 4">
            <a:extLst>
              <a:ext uri="{FF2B5EF4-FFF2-40B4-BE49-F238E27FC236}">
                <a16:creationId xmlns:a16="http://schemas.microsoft.com/office/drawing/2014/main" id="{0B86EF79-3893-974F-AC7F-E554123A44A3}"/>
              </a:ext>
            </a:extLst>
          </p:cNvPr>
          <p:cNvPicPr>
            <a:picLocks noChangeAspect="1"/>
          </p:cNvPicPr>
          <p:nvPr/>
        </p:nvPicPr>
        <p:blipFill>
          <a:blip r:embed="rId2"/>
          <a:stretch>
            <a:fillRect/>
          </a:stretch>
        </p:blipFill>
        <p:spPr>
          <a:xfrm>
            <a:off x="5917580" y="4470357"/>
            <a:ext cx="5750003" cy="1352942"/>
          </a:xfrm>
          <a:prstGeom prst="rect">
            <a:avLst/>
          </a:prstGeom>
        </p:spPr>
      </p:pic>
    </p:spTree>
    <p:extLst>
      <p:ext uri="{BB962C8B-B14F-4D97-AF65-F5344CB8AC3E}">
        <p14:creationId xmlns:p14="http://schemas.microsoft.com/office/powerpoint/2010/main" val="38600447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5 Beware of UDF in non-native Scala</a:t>
            </a:r>
          </a:p>
          <a:p>
            <a:pPr marL="457200" lvl="1" indent="0">
              <a:buNone/>
            </a:pPr>
            <a:endParaRPr lang="en-SI" dirty="0">
              <a:solidFill>
                <a:srgbClr val="C00000"/>
              </a:solidFill>
            </a:endParaRPr>
          </a:p>
          <a:p>
            <a:pPr marL="457200" lvl="1" indent="0">
              <a:buNone/>
            </a:pPr>
            <a:r>
              <a:rPr lang="en-GB" dirty="0"/>
              <a:t>Spark API, especially Python, R and SQL can have problems converting user defined functions to native Java.</a:t>
            </a:r>
          </a:p>
          <a:p>
            <a:pPr marL="457200" lvl="1" indent="0">
              <a:buNone/>
            </a:pPr>
            <a:endParaRPr lang="en-GB" dirty="0"/>
          </a:p>
          <a:p>
            <a:pPr marL="457200" lvl="1" indent="0">
              <a:buNone/>
            </a:pPr>
            <a:r>
              <a:rPr lang="en-GB" dirty="0"/>
              <a:t>Check for user create functions and use functions on Spark core to achieve better performance.</a:t>
            </a:r>
          </a:p>
          <a:p>
            <a:pPr marL="457200" lvl="1" indent="0">
              <a:buNone/>
            </a:pPr>
            <a:endParaRPr lang="en-GB" dirty="0"/>
          </a:p>
        </p:txBody>
      </p:sp>
    </p:spTree>
    <p:extLst>
      <p:ext uri="{BB962C8B-B14F-4D97-AF65-F5344CB8AC3E}">
        <p14:creationId xmlns:p14="http://schemas.microsoft.com/office/powerpoint/2010/main" val="40049739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6 Manage the memory of the executor nodes</a:t>
            </a:r>
          </a:p>
          <a:p>
            <a:pPr marL="457200" lvl="1" indent="0">
              <a:buNone/>
            </a:pPr>
            <a:endParaRPr lang="en-SI" dirty="0">
              <a:solidFill>
                <a:srgbClr val="C00000"/>
              </a:solidFill>
            </a:endParaRPr>
          </a:p>
          <a:p>
            <a:pPr marL="457200" lvl="1" indent="0">
              <a:buNone/>
            </a:pPr>
            <a:endParaRPr lang="en-GB" dirty="0"/>
          </a:p>
          <a:p>
            <a:pPr marL="457200" lvl="1" indent="0">
              <a:buNone/>
            </a:pPr>
            <a:r>
              <a:rPr lang="en-GB" dirty="0"/>
              <a:t>By default </a:t>
            </a:r>
            <a:r>
              <a:rPr lang="en-GB" dirty="0" err="1"/>
              <a:t>spark.memory.fraction</a:t>
            </a:r>
            <a:r>
              <a:rPr lang="en-GB" dirty="0"/>
              <a:t> is set to 0.6; meaning 60% of the memory is allocated for execution and 40% for the storage, once the reserved memory is removed. Beware of out of memory (OOM) errors.</a:t>
            </a:r>
          </a:p>
          <a:p>
            <a:pPr marL="457200" lvl="1" indent="0">
              <a:buNone/>
            </a:pPr>
            <a:endParaRPr lang="en-GB" dirty="0"/>
          </a:p>
          <a:p>
            <a:pPr marL="457200" lvl="1" indent="0">
              <a:buNone/>
            </a:pPr>
            <a:r>
              <a:rPr lang="en-GB" dirty="0"/>
              <a:t> this can be modifies using two parameters:</a:t>
            </a:r>
          </a:p>
          <a:p>
            <a:pPr lvl="2"/>
            <a:r>
              <a:rPr lang="en-GB" b="1" i="1" dirty="0" err="1"/>
              <a:t>spark.executor.memory</a:t>
            </a:r>
            <a:endParaRPr lang="en-GB" dirty="0"/>
          </a:p>
          <a:p>
            <a:pPr lvl="2"/>
            <a:r>
              <a:rPr lang="en-GB" b="1" i="1" dirty="0" err="1"/>
              <a:t>spark.memory.fraction</a:t>
            </a:r>
            <a:endParaRPr lang="en-GB" dirty="0"/>
          </a:p>
          <a:p>
            <a:pPr marL="457200" lvl="1" indent="0">
              <a:buNone/>
            </a:pPr>
            <a:endParaRPr lang="en-SI" dirty="0"/>
          </a:p>
        </p:txBody>
      </p:sp>
    </p:spTree>
    <p:extLst>
      <p:ext uri="{BB962C8B-B14F-4D97-AF65-F5344CB8AC3E}">
        <p14:creationId xmlns:p14="http://schemas.microsoft.com/office/powerpoint/2010/main" val="9025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a:bodyPr>
          <a:lstStyle/>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594ACB37-7254-0743-91D6-1D3D84103FA5}"/>
              </a:ext>
            </a:extLst>
          </p:cNvPr>
          <p:cNvPicPr>
            <a:picLocks noChangeAspect="1"/>
          </p:cNvPicPr>
          <p:nvPr/>
        </p:nvPicPr>
        <p:blipFill>
          <a:blip r:embed="rId2"/>
          <a:stretch>
            <a:fillRect/>
          </a:stretch>
        </p:blipFill>
        <p:spPr>
          <a:xfrm>
            <a:off x="1545021" y="2293425"/>
            <a:ext cx="8618483" cy="4564575"/>
          </a:xfrm>
          <a:prstGeom prst="rect">
            <a:avLst/>
          </a:prstGeom>
        </p:spPr>
      </p:pic>
    </p:spTree>
    <p:extLst>
      <p:ext uri="{BB962C8B-B14F-4D97-AF65-F5344CB8AC3E}">
        <p14:creationId xmlns:p14="http://schemas.microsoft.com/office/powerpoint/2010/main" val="23669933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7 Easy on shuffle operations</a:t>
            </a:r>
          </a:p>
          <a:p>
            <a:pPr marL="457200" lvl="1" indent="0">
              <a:buNone/>
            </a:pPr>
            <a:endParaRPr lang="en-SI" dirty="0">
              <a:solidFill>
                <a:srgbClr val="C00000"/>
              </a:solidFill>
            </a:endParaRPr>
          </a:p>
          <a:p>
            <a:pPr marL="457200" lvl="1" indent="0">
              <a:buNone/>
            </a:pPr>
            <a:r>
              <a:rPr lang="en-GB" dirty="0"/>
              <a:t>When a wide transformation is created (e.g.: </a:t>
            </a:r>
            <a:r>
              <a:rPr lang="en-GB" dirty="0" err="1"/>
              <a:t>groupBy</a:t>
            </a:r>
            <a:r>
              <a:rPr lang="en-GB" dirty="0"/>
              <a:t>(), join()), where will be shuffle partition created that can cause network traffic and read/write disk resources.</a:t>
            </a:r>
          </a:p>
          <a:p>
            <a:pPr marL="457200" lvl="1" indent="0">
              <a:buNone/>
            </a:pPr>
            <a:endParaRPr lang="en-GB" dirty="0"/>
          </a:p>
          <a:p>
            <a:pPr marL="457200" lvl="1" indent="0">
              <a:buNone/>
            </a:pPr>
            <a:r>
              <a:rPr lang="en-GB" dirty="0"/>
              <a:t>Parameter: </a:t>
            </a:r>
            <a:r>
              <a:rPr lang="en-GB" b="1" i="1" dirty="0" err="1"/>
              <a:t>spark.sql.shuffle.partitions</a:t>
            </a:r>
            <a:r>
              <a:rPr lang="en-GB" dirty="0"/>
              <a:t> with default 200 partition which can be too high for some operations. Adjust this parameter to size of data (smaller datasets, smaller number) and to number of CPU cores per cluster (partitions &lt;= number of CPU cores).  SSD disks improve this issue significantly.</a:t>
            </a:r>
          </a:p>
        </p:txBody>
      </p:sp>
    </p:spTree>
    <p:extLst>
      <p:ext uri="{BB962C8B-B14F-4D97-AF65-F5344CB8AC3E}">
        <p14:creationId xmlns:p14="http://schemas.microsoft.com/office/powerpoint/2010/main" val="1701182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362B-1A60-5243-9CF7-ECC19F9F3EE0}"/>
              </a:ext>
            </a:extLst>
          </p:cNvPr>
          <p:cNvSpPr>
            <a:spLocks noGrp="1"/>
          </p:cNvSpPr>
          <p:nvPr>
            <p:ph type="title"/>
          </p:nvPr>
        </p:nvSpPr>
        <p:spPr/>
        <p:txBody>
          <a:bodyPr/>
          <a:lstStyle/>
          <a:p>
            <a:r>
              <a:rPr lang="en-SI" dirty="0"/>
              <a:t>Documentation, learning</a:t>
            </a:r>
          </a:p>
        </p:txBody>
      </p:sp>
      <p:sp>
        <p:nvSpPr>
          <p:cNvPr id="3" name="Content Placeholder 2">
            <a:extLst>
              <a:ext uri="{FF2B5EF4-FFF2-40B4-BE49-F238E27FC236}">
                <a16:creationId xmlns:a16="http://schemas.microsoft.com/office/drawing/2014/main" id="{B7FDB8CD-7FBB-EF44-8505-DBE35C27AFE6}"/>
              </a:ext>
            </a:extLst>
          </p:cNvPr>
          <p:cNvSpPr>
            <a:spLocks noGrp="1"/>
          </p:cNvSpPr>
          <p:nvPr>
            <p:ph idx="1"/>
          </p:nvPr>
        </p:nvSpPr>
        <p:spPr/>
        <p:txBody>
          <a:bodyPr>
            <a:normAutofit fontScale="92500" lnSpcReduction="20000"/>
          </a:bodyPr>
          <a:lstStyle/>
          <a:p>
            <a:r>
              <a:rPr lang="en-SI" dirty="0"/>
              <a:t>ApacheCon conference (</a:t>
            </a:r>
            <a:r>
              <a:rPr lang="en-GB" dirty="0">
                <a:hlinkClick r:id="rId2"/>
              </a:rPr>
              <a:t>ApacheCon | Home</a:t>
            </a:r>
            <a:r>
              <a:rPr lang="en-GB" dirty="0"/>
              <a:t>)</a:t>
            </a:r>
          </a:p>
          <a:p>
            <a:pPr lvl="1"/>
            <a:r>
              <a:rPr lang="en-SI" dirty="0"/>
              <a:t>Apache Flink conference</a:t>
            </a:r>
          </a:p>
          <a:p>
            <a:pPr lvl="1"/>
            <a:r>
              <a:rPr lang="en-SI" dirty="0"/>
              <a:t>Airflow summit</a:t>
            </a:r>
          </a:p>
          <a:p>
            <a:r>
              <a:rPr lang="en-SI" dirty="0"/>
              <a:t>Spark + AI Summit</a:t>
            </a:r>
          </a:p>
          <a:p>
            <a:r>
              <a:rPr lang="en-SI" dirty="0"/>
              <a:t>D</a:t>
            </a:r>
            <a:r>
              <a:rPr lang="en-GB" dirty="0"/>
              <a:t>a</a:t>
            </a:r>
            <a:r>
              <a:rPr lang="en-SI" dirty="0"/>
              <a:t>ta + AI Summit (Databricks conference) </a:t>
            </a:r>
          </a:p>
          <a:p>
            <a:r>
              <a:rPr lang="en-SI" dirty="0"/>
              <a:t>Books:</a:t>
            </a:r>
          </a:p>
          <a:p>
            <a:pPr lvl="1"/>
            <a:r>
              <a:rPr lang="en-SI" dirty="0"/>
              <a:t>O’Reilly</a:t>
            </a:r>
          </a:p>
          <a:p>
            <a:pPr lvl="1"/>
            <a:r>
              <a:rPr lang="en-SI" dirty="0"/>
              <a:t>Packt Publishing</a:t>
            </a:r>
          </a:p>
          <a:p>
            <a:pPr lvl="1"/>
            <a:r>
              <a:rPr lang="en-SI" dirty="0"/>
              <a:t>HB publishing</a:t>
            </a:r>
          </a:p>
          <a:p>
            <a:r>
              <a:rPr lang="en-SI" dirty="0"/>
              <a:t>Community:</a:t>
            </a:r>
          </a:p>
          <a:p>
            <a:pPr lvl="1"/>
            <a:r>
              <a:rPr lang="en-SI" dirty="0"/>
              <a:t>Stackoverflow</a:t>
            </a:r>
          </a:p>
          <a:p>
            <a:pPr lvl="1"/>
            <a:r>
              <a:rPr lang="en-SI" dirty="0"/>
              <a:t>Meetup: Spark, Hadoop, IBM</a:t>
            </a:r>
          </a:p>
        </p:txBody>
      </p:sp>
    </p:spTree>
    <p:extLst>
      <p:ext uri="{BB962C8B-B14F-4D97-AF65-F5344CB8AC3E}">
        <p14:creationId xmlns:p14="http://schemas.microsoft.com/office/powerpoint/2010/main" val="13216588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362B-1A60-5243-9CF7-ECC19F9F3EE0}"/>
              </a:ext>
            </a:extLst>
          </p:cNvPr>
          <p:cNvSpPr>
            <a:spLocks noGrp="1"/>
          </p:cNvSpPr>
          <p:nvPr>
            <p:ph type="title"/>
          </p:nvPr>
        </p:nvSpPr>
        <p:spPr/>
        <p:txBody>
          <a:bodyPr/>
          <a:lstStyle/>
          <a:p>
            <a:r>
              <a:rPr lang="en-SI" dirty="0"/>
              <a:t>Tools and providers for Apache Spark</a:t>
            </a:r>
          </a:p>
        </p:txBody>
      </p:sp>
      <p:sp>
        <p:nvSpPr>
          <p:cNvPr id="3" name="Content Placeholder 2">
            <a:extLst>
              <a:ext uri="{FF2B5EF4-FFF2-40B4-BE49-F238E27FC236}">
                <a16:creationId xmlns:a16="http://schemas.microsoft.com/office/drawing/2014/main" id="{B7FDB8CD-7FBB-EF44-8505-DBE35C27AFE6}"/>
              </a:ext>
            </a:extLst>
          </p:cNvPr>
          <p:cNvSpPr>
            <a:spLocks noGrp="1"/>
          </p:cNvSpPr>
          <p:nvPr>
            <p:ph idx="1"/>
          </p:nvPr>
        </p:nvSpPr>
        <p:spPr/>
        <p:txBody>
          <a:bodyPr>
            <a:normAutofit/>
          </a:bodyPr>
          <a:lstStyle/>
          <a:p>
            <a:r>
              <a:rPr lang="sl-SI" dirty="0"/>
              <a:t>Complete apache Family</a:t>
            </a:r>
          </a:p>
          <a:p>
            <a:r>
              <a:rPr lang="sl-SI" dirty="0"/>
              <a:t>Cloud providers: Azure, AWS, GC, Oracle</a:t>
            </a:r>
          </a:p>
          <a:p>
            <a:r>
              <a:rPr lang="sl-SI"/>
              <a:t>ETL, ELT tools</a:t>
            </a:r>
            <a:endParaRPr lang="sl-SI" dirty="0"/>
          </a:p>
          <a:p>
            <a:endParaRPr lang="en-SI" dirty="0"/>
          </a:p>
        </p:txBody>
      </p:sp>
    </p:spTree>
    <p:extLst>
      <p:ext uri="{BB962C8B-B14F-4D97-AF65-F5344CB8AC3E}">
        <p14:creationId xmlns:p14="http://schemas.microsoft.com/office/powerpoint/2010/main" val="8136000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CF64-1F35-5944-B967-28A8C09DEBB1}"/>
              </a:ext>
            </a:extLst>
          </p:cNvPr>
          <p:cNvSpPr>
            <a:spLocks noGrp="1"/>
          </p:cNvSpPr>
          <p:nvPr>
            <p:ph type="title"/>
          </p:nvPr>
        </p:nvSpPr>
        <p:spPr/>
        <p:txBody>
          <a:bodyPr/>
          <a:lstStyle/>
          <a:p>
            <a:r>
              <a:rPr lang="en-SI" dirty="0"/>
              <a:t>Demo</a:t>
            </a:r>
          </a:p>
        </p:txBody>
      </p:sp>
      <p:sp>
        <p:nvSpPr>
          <p:cNvPr id="3" name="Content Placeholder 2">
            <a:extLst>
              <a:ext uri="{FF2B5EF4-FFF2-40B4-BE49-F238E27FC236}">
                <a16:creationId xmlns:a16="http://schemas.microsoft.com/office/drawing/2014/main" id="{0875F6A8-9E9A-4840-8188-858A741141AF}"/>
              </a:ext>
            </a:extLst>
          </p:cNvPr>
          <p:cNvSpPr>
            <a:spLocks noGrp="1"/>
          </p:cNvSpPr>
          <p:nvPr>
            <p:ph idx="1"/>
          </p:nvPr>
        </p:nvSpPr>
        <p:spPr/>
        <p:txBody>
          <a:bodyPr/>
          <a:lstStyle/>
          <a:p>
            <a:pPr marL="514350" indent="-514350">
              <a:buAutoNum type="arabicParenR"/>
            </a:pPr>
            <a:r>
              <a:rPr lang="en-SI" dirty="0"/>
              <a:t>Module 6 – Performance Scala vs. Python</a:t>
            </a:r>
          </a:p>
          <a:p>
            <a:pPr marL="514350" indent="-514350">
              <a:buAutoNum type="arabicParenR"/>
            </a:pPr>
            <a:r>
              <a:rPr lang="en-GB" dirty="0"/>
              <a:t>Py6-Module6 Story with </a:t>
            </a:r>
            <a:r>
              <a:rPr lang="en-GB" dirty="0" err="1"/>
              <a:t>MLlib</a:t>
            </a:r>
            <a:endParaRPr lang="en-SI" dirty="0"/>
          </a:p>
        </p:txBody>
      </p:sp>
    </p:spTree>
    <p:extLst>
      <p:ext uri="{BB962C8B-B14F-4D97-AF65-F5344CB8AC3E}">
        <p14:creationId xmlns:p14="http://schemas.microsoft.com/office/powerpoint/2010/main" val="39900570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4BEF3-C957-D74F-8CED-49567715AC80}"/>
              </a:ext>
            </a:extLst>
          </p:cNvPr>
          <p:cNvSpPr>
            <a:spLocks noGrp="1"/>
          </p:cNvSpPr>
          <p:nvPr>
            <p:ph type="title"/>
          </p:nvPr>
        </p:nvSpPr>
        <p:spPr/>
        <p:txBody>
          <a:bodyPr/>
          <a:lstStyle/>
          <a:p>
            <a:r>
              <a:rPr lang="en-SI" dirty="0"/>
              <a:t>Thank you for attending</a:t>
            </a:r>
          </a:p>
        </p:txBody>
      </p:sp>
      <p:sp>
        <p:nvSpPr>
          <p:cNvPr id="3" name="Content Placeholder 2">
            <a:extLst>
              <a:ext uri="{FF2B5EF4-FFF2-40B4-BE49-F238E27FC236}">
                <a16:creationId xmlns:a16="http://schemas.microsoft.com/office/drawing/2014/main" id="{7D9CF52A-A0DF-2948-BF23-EE9E641D4D7C}"/>
              </a:ext>
            </a:extLst>
          </p:cNvPr>
          <p:cNvSpPr>
            <a:spLocks noGrp="1"/>
          </p:cNvSpPr>
          <p:nvPr>
            <p:ph idx="1"/>
          </p:nvPr>
        </p:nvSpPr>
        <p:spPr/>
        <p:txBody>
          <a:bodyPr/>
          <a:lstStyle/>
          <a:p>
            <a:pPr marL="0" indent="0">
              <a:buNone/>
            </a:pPr>
            <a:r>
              <a:rPr lang="en-SI" dirty="0"/>
              <a:t>Feel free to connect, or if you have any inquiries, questions, need help…</a:t>
            </a:r>
          </a:p>
        </p:txBody>
      </p:sp>
      <p:pic>
        <p:nvPicPr>
          <p:cNvPr id="4" name="Picture 3">
            <a:extLst>
              <a:ext uri="{FF2B5EF4-FFF2-40B4-BE49-F238E27FC236}">
                <a16:creationId xmlns:a16="http://schemas.microsoft.com/office/drawing/2014/main" id="{44A0307C-A70F-9F41-A8D5-EE285C1F7901}"/>
              </a:ext>
            </a:extLst>
          </p:cNvPr>
          <p:cNvPicPr>
            <a:picLocks noChangeAspect="1"/>
          </p:cNvPicPr>
          <p:nvPr/>
        </p:nvPicPr>
        <p:blipFill>
          <a:blip r:embed="rId2"/>
          <a:stretch>
            <a:fillRect/>
          </a:stretch>
        </p:blipFill>
        <p:spPr>
          <a:xfrm>
            <a:off x="1010816" y="2927195"/>
            <a:ext cx="5415180" cy="2871686"/>
          </a:xfrm>
          <a:prstGeom prst="rect">
            <a:avLst/>
          </a:prstGeom>
        </p:spPr>
      </p:pic>
    </p:spTree>
    <p:extLst>
      <p:ext uri="{BB962C8B-B14F-4D97-AF65-F5344CB8AC3E}">
        <p14:creationId xmlns:p14="http://schemas.microsoft.com/office/powerpoint/2010/main" val="3739708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2EF3-AD5D-3540-BC78-A00BAABF8FCD}"/>
              </a:ext>
            </a:extLst>
          </p:cNvPr>
          <p:cNvSpPr>
            <a:spLocks noGrp="1"/>
          </p:cNvSpPr>
          <p:nvPr>
            <p:ph type="title"/>
          </p:nvPr>
        </p:nvSpPr>
        <p:spPr/>
        <p:txBody>
          <a:bodyPr/>
          <a:lstStyle/>
          <a:p>
            <a:r>
              <a:rPr lang="en-SI" dirty="0"/>
              <a:t>Apache Spark “real-time”</a:t>
            </a:r>
          </a:p>
        </p:txBody>
      </p:sp>
      <p:sp>
        <p:nvSpPr>
          <p:cNvPr id="3" name="Content Placeholder 2">
            <a:extLst>
              <a:ext uri="{FF2B5EF4-FFF2-40B4-BE49-F238E27FC236}">
                <a16:creationId xmlns:a16="http://schemas.microsoft.com/office/drawing/2014/main" id="{CFC62298-7F9D-4443-9B52-DF8F34BADD05}"/>
              </a:ext>
            </a:extLst>
          </p:cNvPr>
          <p:cNvSpPr>
            <a:spLocks noGrp="1"/>
          </p:cNvSpPr>
          <p:nvPr>
            <p:ph idx="1"/>
          </p:nvPr>
        </p:nvSpPr>
        <p:spPr/>
        <p:txBody>
          <a:bodyPr/>
          <a:lstStyle/>
          <a:p>
            <a:r>
              <a:rPr lang="en-GB" dirty="0"/>
              <a:t>Apache </a:t>
            </a:r>
            <a:r>
              <a:rPr lang="en-GB" dirty="0" err="1"/>
              <a:t>Samza</a:t>
            </a:r>
            <a:r>
              <a:rPr lang="en-GB" dirty="0"/>
              <a:t> (library/framework)</a:t>
            </a:r>
          </a:p>
          <a:p>
            <a:r>
              <a:rPr lang="en-GB" dirty="0"/>
              <a:t>Apache Storm (real-time stream processing)</a:t>
            </a:r>
          </a:p>
          <a:p>
            <a:r>
              <a:rPr lang="en-GB" dirty="0"/>
              <a:t>Apache </a:t>
            </a:r>
            <a:r>
              <a:rPr lang="en-GB" dirty="0" err="1"/>
              <a:t>Flink</a:t>
            </a:r>
            <a:r>
              <a:rPr lang="en-GB" dirty="0"/>
              <a:t> (native streaming support for all workloads) </a:t>
            </a:r>
            <a:endParaRPr lang="en-GB" dirty="0">
              <a:effectLst/>
            </a:endParaRPr>
          </a:p>
          <a:p>
            <a:endParaRPr lang="en-SI" dirty="0"/>
          </a:p>
        </p:txBody>
      </p:sp>
      <p:pic>
        <p:nvPicPr>
          <p:cNvPr id="4" name="Picture 3">
            <a:extLst>
              <a:ext uri="{FF2B5EF4-FFF2-40B4-BE49-F238E27FC236}">
                <a16:creationId xmlns:a16="http://schemas.microsoft.com/office/drawing/2014/main" id="{0B9DD196-DFEE-054B-BC09-A043D15A22C5}"/>
              </a:ext>
            </a:extLst>
          </p:cNvPr>
          <p:cNvPicPr>
            <a:picLocks noChangeAspect="1"/>
          </p:cNvPicPr>
          <p:nvPr/>
        </p:nvPicPr>
        <p:blipFill>
          <a:blip r:embed="rId2"/>
          <a:stretch>
            <a:fillRect/>
          </a:stretch>
        </p:blipFill>
        <p:spPr>
          <a:xfrm>
            <a:off x="838200" y="3264501"/>
            <a:ext cx="6456748" cy="3228374"/>
          </a:xfrm>
          <a:prstGeom prst="rect">
            <a:avLst/>
          </a:prstGeom>
        </p:spPr>
      </p:pic>
      <p:pic>
        <p:nvPicPr>
          <p:cNvPr id="5" name="Picture 4">
            <a:extLst>
              <a:ext uri="{FF2B5EF4-FFF2-40B4-BE49-F238E27FC236}">
                <a16:creationId xmlns:a16="http://schemas.microsoft.com/office/drawing/2014/main" id="{BEC2BEC9-A4BA-674D-B347-C16417B67B97}"/>
              </a:ext>
            </a:extLst>
          </p:cNvPr>
          <p:cNvPicPr>
            <a:picLocks noChangeAspect="1"/>
          </p:cNvPicPr>
          <p:nvPr/>
        </p:nvPicPr>
        <p:blipFill>
          <a:blip r:embed="rId3"/>
          <a:stretch>
            <a:fillRect/>
          </a:stretch>
        </p:blipFill>
        <p:spPr>
          <a:xfrm>
            <a:off x="7648832" y="365125"/>
            <a:ext cx="4182247" cy="2357144"/>
          </a:xfrm>
          <a:prstGeom prst="rect">
            <a:avLst/>
          </a:prstGeom>
        </p:spPr>
      </p:pic>
      <p:pic>
        <p:nvPicPr>
          <p:cNvPr id="6" name="Picture 5">
            <a:extLst>
              <a:ext uri="{FF2B5EF4-FFF2-40B4-BE49-F238E27FC236}">
                <a16:creationId xmlns:a16="http://schemas.microsoft.com/office/drawing/2014/main" id="{AE45E439-786B-6D45-A340-D88C7193CFF7}"/>
              </a:ext>
            </a:extLst>
          </p:cNvPr>
          <p:cNvPicPr>
            <a:picLocks noChangeAspect="1"/>
          </p:cNvPicPr>
          <p:nvPr/>
        </p:nvPicPr>
        <p:blipFill>
          <a:blip r:embed="rId4"/>
          <a:stretch>
            <a:fillRect/>
          </a:stretch>
        </p:blipFill>
        <p:spPr>
          <a:xfrm>
            <a:off x="6682259" y="3660160"/>
            <a:ext cx="5284230" cy="2437055"/>
          </a:xfrm>
          <a:prstGeom prst="rect">
            <a:avLst/>
          </a:prstGeom>
        </p:spPr>
      </p:pic>
    </p:spTree>
    <p:extLst>
      <p:ext uri="{BB962C8B-B14F-4D97-AF65-F5344CB8AC3E}">
        <p14:creationId xmlns:p14="http://schemas.microsoft.com/office/powerpoint/2010/main" val="207761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AA97-875A-944B-87FD-300AA17878D6}"/>
              </a:ext>
            </a:extLst>
          </p:cNvPr>
          <p:cNvSpPr>
            <a:spLocks noGrp="1"/>
          </p:cNvSpPr>
          <p:nvPr>
            <p:ph type="title"/>
          </p:nvPr>
        </p:nvSpPr>
        <p:spPr/>
        <p:txBody>
          <a:bodyPr/>
          <a:lstStyle/>
          <a:p>
            <a:r>
              <a:rPr lang="en-SI" dirty="0"/>
              <a:t>Apache Spark 3.x</a:t>
            </a:r>
          </a:p>
        </p:txBody>
      </p:sp>
      <p:sp>
        <p:nvSpPr>
          <p:cNvPr id="3" name="Content Placeholder 2">
            <a:extLst>
              <a:ext uri="{FF2B5EF4-FFF2-40B4-BE49-F238E27FC236}">
                <a16:creationId xmlns:a16="http://schemas.microsoft.com/office/drawing/2014/main" id="{6384A8C1-7734-F14B-967B-88E764CC879F}"/>
              </a:ext>
            </a:extLst>
          </p:cNvPr>
          <p:cNvSpPr>
            <a:spLocks noGrp="1"/>
          </p:cNvSpPr>
          <p:nvPr>
            <p:ph idx="1"/>
          </p:nvPr>
        </p:nvSpPr>
        <p:spPr/>
        <p:txBody>
          <a:bodyPr>
            <a:normAutofit lnSpcReduction="10000"/>
          </a:bodyPr>
          <a:lstStyle/>
          <a:p>
            <a:r>
              <a:rPr lang="en-GB" dirty="0"/>
              <a:t>Latest release – v3.2.1. (Jan 26, 2022) </a:t>
            </a:r>
          </a:p>
          <a:p>
            <a:r>
              <a:rPr lang="en-GB" dirty="0"/>
              <a:t>Improvements over Spark 2 (v2.4.1) </a:t>
            </a:r>
          </a:p>
          <a:p>
            <a:pPr lvl="1"/>
            <a:r>
              <a:rPr lang="en-GB" dirty="0"/>
              <a:t>Python 2 deprecated </a:t>
            </a:r>
          </a:p>
          <a:p>
            <a:pPr lvl="1"/>
            <a:r>
              <a:rPr lang="en-GB" dirty="0"/>
              <a:t>Adaptive execution of Spark SQL (merging intermediate results among workers) </a:t>
            </a:r>
          </a:p>
          <a:p>
            <a:pPr lvl="1"/>
            <a:r>
              <a:rPr lang="en-GB" dirty="0"/>
              <a:t>Dynamic partition pruning </a:t>
            </a:r>
          </a:p>
          <a:p>
            <a:pPr lvl="1"/>
            <a:r>
              <a:rPr lang="en-GB" dirty="0"/>
              <a:t>Support for deep learning (GPU support for Nvidia, AMD, Intel) </a:t>
            </a:r>
          </a:p>
          <a:p>
            <a:pPr lvl="1"/>
            <a:r>
              <a:rPr lang="en-GB" dirty="0"/>
              <a:t>Better Kubernetes integration </a:t>
            </a:r>
          </a:p>
          <a:p>
            <a:pPr lvl="1"/>
            <a:r>
              <a:rPr lang="en-GB" dirty="0"/>
              <a:t>Graph features (Morpheus as extension of Cypher, neo4j support) </a:t>
            </a:r>
          </a:p>
          <a:p>
            <a:pPr lvl="1"/>
            <a:r>
              <a:rPr lang="en-GB" dirty="0"/>
              <a:t>ACID transactions (for Delta Lake storage) </a:t>
            </a:r>
          </a:p>
          <a:p>
            <a:pPr lvl="1"/>
            <a:r>
              <a:rPr lang="en-GB" dirty="0"/>
              <a:t>Apache Arrow data format integration (columnar format for analytics) </a:t>
            </a:r>
            <a:endParaRPr lang="en-GB" dirty="0">
              <a:effectLst/>
            </a:endParaRPr>
          </a:p>
          <a:p>
            <a:endParaRPr lang="en-SI" dirty="0"/>
          </a:p>
        </p:txBody>
      </p:sp>
    </p:spTree>
    <p:extLst>
      <p:ext uri="{BB962C8B-B14F-4D97-AF65-F5344CB8AC3E}">
        <p14:creationId xmlns:p14="http://schemas.microsoft.com/office/powerpoint/2010/main" val="1774038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EFF4-A397-8E40-8585-4E96A91C33B3}"/>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95D6E2C9-A5D9-C84C-839E-C4A2B394FBCC}"/>
              </a:ext>
            </a:extLst>
          </p:cNvPr>
          <p:cNvSpPr>
            <a:spLocks noGrp="1"/>
          </p:cNvSpPr>
          <p:nvPr>
            <p:ph idx="1"/>
          </p:nvPr>
        </p:nvSpPr>
        <p:spPr/>
        <p:txBody>
          <a:bodyPr>
            <a:normAutofit lnSpcReduction="10000"/>
          </a:bodyPr>
          <a:lstStyle/>
          <a:p>
            <a:pPr marL="0" indent="0">
              <a:buNone/>
            </a:pPr>
            <a:r>
              <a:rPr lang="en-GB" dirty="0"/>
              <a:t>Big data frameworks </a:t>
            </a:r>
            <a:endParaRPr lang="en-GB" dirty="0">
              <a:effectLst/>
            </a:endParaRPr>
          </a:p>
          <a:p>
            <a:pPr lvl="1"/>
            <a:r>
              <a:rPr lang="en-GB" dirty="0"/>
              <a:t>Performance </a:t>
            </a:r>
            <a:endParaRPr lang="en-GB" dirty="0">
              <a:effectLst/>
            </a:endParaRPr>
          </a:p>
          <a:p>
            <a:pPr lvl="1"/>
            <a:r>
              <a:rPr lang="en-GB" dirty="0"/>
              <a:t>Ease of use </a:t>
            </a:r>
            <a:endParaRPr lang="en-GB" dirty="0">
              <a:effectLst/>
            </a:endParaRPr>
          </a:p>
          <a:p>
            <a:pPr lvl="1"/>
            <a:r>
              <a:rPr lang="en-GB" dirty="0"/>
              <a:t>Costs </a:t>
            </a:r>
            <a:endParaRPr lang="en-GB" dirty="0">
              <a:effectLst/>
            </a:endParaRPr>
          </a:p>
          <a:p>
            <a:pPr lvl="1"/>
            <a:r>
              <a:rPr lang="en-GB" dirty="0"/>
              <a:t>Data processing </a:t>
            </a:r>
            <a:endParaRPr lang="en-GB" dirty="0">
              <a:effectLst/>
            </a:endParaRPr>
          </a:p>
          <a:p>
            <a:pPr lvl="1"/>
            <a:r>
              <a:rPr lang="en-GB" dirty="0"/>
              <a:t>Fault tolerance </a:t>
            </a:r>
            <a:endParaRPr lang="en-GB" dirty="0">
              <a:effectLst/>
            </a:endParaRPr>
          </a:p>
          <a:p>
            <a:pPr lvl="1"/>
            <a:r>
              <a:rPr lang="en-GB" dirty="0"/>
              <a:t>Security </a:t>
            </a:r>
            <a:endParaRPr lang="en-GB" dirty="0">
              <a:effectLst/>
            </a:endParaRPr>
          </a:p>
          <a:p>
            <a:pPr marL="0" indent="0">
              <a:buNone/>
            </a:pPr>
            <a:r>
              <a:rPr lang="en-GB" dirty="0"/>
              <a:t>Hadoop </a:t>
            </a:r>
            <a:endParaRPr lang="en-GB" dirty="0">
              <a:effectLst/>
            </a:endParaRPr>
          </a:p>
          <a:p>
            <a:pPr marL="457200" lvl="1" indent="0">
              <a:buNone/>
            </a:pPr>
            <a:r>
              <a:rPr lang="en-GB" dirty="0"/>
              <a:t>Archival data analysis </a:t>
            </a:r>
          </a:p>
          <a:p>
            <a:pPr marL="0" indent="0">
              <a:buNone/>
            </a:pPr>
            <a:r>
              <a:rPr lang="en-GB" dirty="0"/>
              <a:t>Spark</a:t>
            </a:r>
          </a:p>
          <a:p>
            <a:pPr marL="457200" lvl="1" indent="0">
              <a:buNone/>
            </a:pPr>
            <a:r>
              <a:rPr lang="en-GB" dirty="0"/>
              <a:t>Real-time data analysis </a:t>
            </a:r>
            <a:endParaRPr lang="en-GB" dirty="0">
              <a:effectLst/>
            </a:endParaRPr>
          </a:p>
          <a:p>
            <a:endParaRPr lang="en-SI" dirty="0"/>
          </a:p>
        </p:txBody>
      </p:sp>
      <p:pic>
        <p:nvPicPr>
          <p:cNvPr id="4" name="Picture 3">
            <a:extLst>
              <a:ext uri="{FF2B5EF4-FFF2-40B4-BE49-F238E27FC236}">
                <a16:creationId xmlns:a16="http://schemas.microsoft.com/office/drawing/2014/main" id="{E76806DE-AA4C-7B49-8AD7-E2F54E6BC5D7}"/>
              </a:ext>
            </a:extLst>
          </p:cNvPr>
          <p:cNvPicPr>
            <a:picLocks noChangeAspect="1"/>
          </p:cNvPicPr>
          <p:nvPr/>
        </p:nvPicPr>
        <p:blipFill>
          <a:blip r:embed="rId2"/>
          <a:stretch>
            <a:fillRect/>
          </a:stretch>
        </p:blipFill>
        <p:spPr>
          <a:xfrm>
            <a:off x="4778457" y="1481395"/>
            <a:ext cx="7312498" cy="4695568"/>
          </a:xfrm>
          <a:prstGeom prst="rect">
            <a:avLst/>
          </a:prstGeom>
        </p:spPr>
      </p:pic>
    </p:spTree>
    <p:extLst>
      <p:ext uri="{BB962C8B-B14F-4D97-AF65-F5344CB8AC3E}">
        <p14:creationId xmlns:p14="http://schemas.microsoft.com/office/powerpoint/2010/main" val="358614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4" name="Picture 3">
            <a:extLst>
              <a:ext uri="{FF2B5EF4-FFF2-40B4-BE49-F238E27FC236}">
                <a16:creationId xmlns:a16="http://schemas.microsoft.com/office/drawing/2014/main" id="{9D6EDA8D-5F84-2F4C-AEB0-96489DFDF7B8}"/>
              </a:ext>
            </a:extLst>
          </p:cNvPr>
          <p:cNvPicPr>
            <a:picLocks noChangeAspect="1"/>
          </p:cNvPicPr>
          <p:nvPr/>
        </p:nvPicPr>
        <p:blipFill>
          <a:blip r:embed="rId2"/>
          <a:stretch>
            <a:fillRect/>
          </a:stretch>
        </p:blipFill>
        <p:spPr>
          <a:xfrm>
            <a:off x="2940908" y="1469272"/>
            <a:ext cx="7418482" cy="5388728"/>
          </a:xfrm>
          <a:prstGeom prst="rect">
            <a:avLst/>
          </a:prstGeom>
        </p:spPr>
      </p:pic>
    </p:spTree>
    <p:extLst>
      <p:ext uri="{BB962C8B-B14F-4D97-AF65-F5344CB8AC3E}">
        <p14:creationId xmlns:p14="http://schemas.microsoft.com/office/powerpoint/2010/main" val="313902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5" name="Picture 4">
            <a:extLst>
              <a:ext uri="{FF2B5EF4-FFF2-40B4-BE49-F238E27FC236}">
                <a16:creationId xmlns:a16="http://schemas.microsoft.com/office/drawing/2014/main" id="{6B764986-D113-7340-9EC3-EB7B2D5A2853}"/>
              </a:ext>
            </a:extLst>
          </p:cNvPr>
          <p:cNvPicPr>
            <a:picLocks noChangeAspect="1"/>
          </p:cNvPicPr>
          <p:nvPr/>
        </p:nvPicPr>
        <p:blipFill>
          <a:blip r:embed="rId2"/>
          <a:stretch>
            <a:fillRect/>
          </a:stretch>
        </p:blipFill>
        <p:spPr>
          <a:xfrm>
            <a:off x="1641927" y="1300843"/>
            <a:ext cx="7719787" cy="5639844"/>
          </a:xfrm>
          <a:prstGeom prst="rect">
            <a:avLst/>
          </a:prstGeom>
        </p:spPr>
      </p:pic>
    </p:spTree>
    <p:extLst>
      <p:ext uri="{BB962C8B-B14F-4D97-AF65-F5344CB8AC3E}">
        <p14:creationId xmlns:p14="http://schemas.microsoft.com/office/powerpoint/2010/main" val="739663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4" name="Picture 3">
            <a:extLst>
              <a:ext uri="{FF2B5EF4-FFF2-40B4-BE49-F238E27FC236}">
                <a16:creationId xmlns:a16="http://schemas.microsoft.com/office/drawing/2014/main" id="{C5B014C4-FAC5-1943-8BB4-800457B40ADB}"/>
              </a:ext>
            </a:extLst>
          </p:cNvPr>
          <p:cNvPicPr>
            <a:picLocks noChangeAspect="1"/>
          </p:cNvPicPr>
          <p:nvPr/>
        </p:nvPicPr>
        <p:blipFill>
          <a:blip r:embed="rId2"/>
          <a:stretch>
            <a:fillRect/>
          </a:stretch>
        </p:blipFill>
        <p:spPr>
          <a:xfrm>
            <a:off x="1600200" y="1720849"/>
            <a:ext cx="7162800" cy="5165665"/>
          </a:xfrm>
          <a:prstGeom prst="rect">
            <a:avLst/>
          </a:prstGeom>
        </p:spPr>
      </p:pic>
    </p:spTree>
    <p:extLst>
      <p:ext uri="{BB962C8B-B14F-4D97-AF65-F5344CB8AC3E}">
        <p14:creationId xmlns:p14="http://schemas.microsoft.com/office/powerpoint/2010/main" val="847006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7E44-E5BE-9148-A7E0-5F9C3E6DB870}"/>
              </a:ext>
            </a:extLst>
          </p:cNvPr>
          <p:cNvSpPr>
            <a:spLocks noGrp="1"/>
          </p:cNvSpPr>
          <p:nvPr>
            <p:ph type="title"/>
          </p:nvPr>
        </p:nvSpPr>
        <p:spPr/>
        <p:txBody>
          <a:bodyPr/>
          <a:lstStyle/>
          <a:p>
            <a:r>
              <a:rPr lang="en-SI" dirty="0"/>
              <a:t>Agenda</a:t>
            </a:r>
          </a:p>
        </p:txBody>
      </p:sp>
      <p:sp>
        <p:nvSpPr>
          <p:cNvPr id="3" name="Content Placeholder 2">
            <a:extLst>
              <a:ext uri="{FF2B5EF4-FFF2-40B4-BE49-F238E27FC236}">
                <a16:creationId xmlns:a16="http://schemas.microsoft.com/office/drawing/2014/main" id="{B46C905C-D337-6943-85F2-9DCFC5D60EF3}"/>
              </a:ext>
            </a:extLst>
          </p:cNvPr>
          <p:cNvSpPr>
            <a:spLocks noGrp="1"/>
          </p:cNvSpPr>
          <p:nvPr>
            <p:ph idx="1"/>
          </p:nvPr>
        </p:nvSpPr>
        <p:spPr/>
        <p:txBody>
          <a:bodyPr/>
          <a:lstStyle/>
          <a:p>
            <a:r>
              <a:rPr lang="en-SI" dirty="0"/>
              <a:t>6 modules; 50min +/- 10min work</a:t>
            </a:r>
          </a:p>
          <a:p>
            <a:r>
              <a:rPr lang="en-SI" dirty="0"/>
              <a:t>Start: 10AM CET/9AM GMT – 5PM CET/4PM GMT </a:t>
            </a:r>
          </a:p>
          <a:p>
            <a:r>
              <a:rPr lang="en-SI" dirty="0"/>
              <a:t>2x coffee break, 1x lunch break</a:t>
            </a:r>
          </a:p>
          <a:p>
            <a:r>
              <a:rPr lang="en-SI" dirty="0"/>
              <a:t>Ask anytime, discussion welcome</a:t>
            </a:r>
          </a:p>
          <a:p>
            <a:r>
              <a:rPr lang="en-GB" dirty="0"/>
              <a:t>M</a:t>
            </a:r>
            <a:r>
              <a:rPr lang="en-SI" dirty="0"/>
              <a:t>ute your mic if you are not asking</a:t>
            </a:r>
          </a:p>
          <a:p>
            <a:pPr marL="0" indent="0">
              <a:buNone/>
            </a:pPr>
            <a:endParaRPr lang="en-SI" dirty="0"/>
          </a:p>
          <a:p>
            <a:pPr marL="0" indent="0">
              <a:buNone/>
            </a:pPr>
            <a:endParaRPr lang="en-SI" dirty="0"/>
          </a:p>
        </p:txBody>
      </p:sp>
    </p:spTree>
    <p:extLst>
      <p:ext uri="{BB962C8B-B14F-4D97-AF65-F5344CB8AC3E}">
        <p14:creationId xmlns:p14="http://schemas.microsoft.com/office/powerpoint/2010/main" val="2229277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Apache Eco-System</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761999" y="1801343"/>
            <a:ext cx="8596993" cy="4290915"/>
          </a:xfrm>
          <a:prstGeom prst="rect">
            <a:avLst/>
          </a:prstGeom>
        </p:spPr>
      </p:pic>
    </p:spTree>
    <p:extLst>
      <p:ext uri="{BB962C8B-B14F-4D97-AF65-F5344CB8AC3E}">
        <p14:creationId xmlns:p14="http://schemas.microsoft.com/office/powerpoint/2010/main" val="2665546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Spark Core functionalities</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2862322"/>
          </a:xfrm>
          <a:prstGeom prst="rect">
            <a:avLst/>
          </a:prstGeom>
        </p:spPr>
        <p:txBody>
          <a:bodyPr wrap="square">
            <a:spAutoFit/>
          </a:bodyPr>
          <a:lstStyle/>
          <a:p>
            <a:r>
              <a:rPr lang="en-GB" dirty="0">
                <a:solidFill>
                  <a:srgbClr val="16307A"/>
                </a:solidFill>
                <a:latin typeface="ArialMT"/>
              </a:rPr>
              <a:t>Core functionalities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task scheduling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memory management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fault recovery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storage systems interaction </a:t>
            </a:r>
            <a:endParaRPr lang="en-GB" dirty="0"/>
          </a:p>
          <a:p>
            <a:pPr lvl="1"/>
            <a:r>
              <a:rPr lang="en-GB" sz="1000" dirty="0">
                <a:solidFill>
                  <a:srgbClr val="16307A"/>
                </a:solidFill>
                <a:latin typeface="LucidaGrande" panose="020B0600040502020204" pitchFamily="34" charset="0"/>
              </a:rPr>
              <a:t> </a:t>
            </a:r>
            <a:r>
              <a:rPr lang="en-GB" dirty="0">
                <a:solidFill>
                  <a:srgbClr val="16307A"/>
                </a:solidFill>
                <a:latin typeface="ArialMT"/>
              </a:rPr>
              <a:t>etc. </a:t>
            </a:r>
            <a:endParaRPr lang="en-GB" dirty="0"/>
          </a:p>
          <a:p>
            <a:r>
              <a:rPr lang="en-GB" dirty="0">
                <a:solidFill>
                  <a:srgbClr val="16307A"/>
                </a:solidFill>
                <a:latin typeface="ArialMT"/>
              </a:rPr>
              <a:t>Basic data structure definitions/abstractions </a:t>
            </a:r>
            <a:endParaRPr lang="en-GB" dirty="0"/>
          </a:p>
          <a:p>
            <a:pPr marL="285750" indent="-285750">
              <a:buFont typeface="Arial" panose="020B0604020202020204" pitchFamily="34" charset="0"/>
              <a:buChar char="•"/>
            </a:pPr>
            <a:r>
              <a:rPr lang="en-GB" dirty="0">
                <a:solidFill>
                  <a:srgbClr val="16307A"/>
                </a:solidFill>
                <a:latin typeface="ArialMT"/>
              </a:rPr>
              <a:t>Resilient Distributed Data sets (RDDs) </a:t>
            </a:r>
            <a:endParaRPr lang="en-GB" dirty="0"/>
          </a:p>
          <a:p>
            <a:r>
              <a:rPr lang="en-GB" sz="900" dirty="0">
                <a:solidFill>
                  <a:srgbClr val="16307A"/>
                </a:solidFill>
                <a:latin typeface="LucidaGrande" panose="020B0600040502020204" pitchFamily="34" charset="0"/>
              </a:rPr>
              <a:t>	</a:t>
            </a:r>
            <a:r>
              <a:rPr lang="en-GB" dirty="0">
                <a:solidFill>
                  <a:srgbClr val="16307A"/>
                </a:solidFill>
                <a:latin typeface="ArialMT"/>
              </a:rPr>
              <a:t>main Spark data structure </a:t>
            </a:r>
            <a:endParaRPr lang="en-GB" sz="1000" dirty="0">
              <a:solidFill>
                <a:srgbClr val="16307A"/>
              </a:solidFill>
              <a:latin typeface="LucidaGrande" panose="020B0600040502020204" pitchFamily="34" charset="0"/>
            </a:endParaRPr>
          </a:p>
          <a:p>
            <a:pPr marL="285750" indent="-285750">
              <a:buFont typeface="Arial" panose="020B0604020202020204" pitchFamily="34" charset="0"/>
              <a:buChar char="•"/>
            </a:pPr>
            <a:r>
              <a:rPr lang="en-GB" dirty="0">
                <a:solidFill>
                  <a:srgbClr val="16307A"/>
                </a:solidFill>
                <a:latin typeface="ArialMT"/>
              </a:rPr>
              <a:t>Directed Acyclic Graph (DAG) </a:t>
            </a:r>
            <a:endParaRPr lang="en-GB" dirty="0"/>
          </a:p>
        </p:txBody>
      </p:sp>
    </p:spTree>
    <p:extLst>
      <p:ext uri="{BB962C8B-B14F-4D97-AF65-F5344CB8AC3E}">
        <p14:creationId xmlns:p14="http://schemas.microsoft.com/office/powerpoint/2010/main" val="3898005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SQL</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2308324"/>
          </a:xfrm>
          <a:prstGeom prst="rect">
            <a:avLst/>
          </a:prstGeom>
        </p:spPr>
        <p:txBody>
          <a:bodyPr wrap="square">
            <a:spAutoFit/>
          </a:bodyPr>
          <a:lstStyle/>
          <a:p>
            <a:r>
              <a:rPr lang="en-GB" dirty="0"/>
              <a:t>Structured data manipulation </a:t>
            </a:r>
          </a:p>
          <a:p>
            <a:pPr marL="742950" lvl="1" indent="-285750">
              <a:buFont typeface="Arial" panose="020B0604020202020204" pitchFamily="34" charset="0"/>
              <a:buChar char="•"/>
            </a:pPr>
            <a:r>
              <a:rPr lang="en-GB" dirty="0"/>
              <a:t>Data Frames definition </a:t>
            </a:r>
          </a:p>
          <a:p>
            <a:r>
              <a:rPr lang="en-GB" dirty="0"/>
              <a:t>Table-like data representation </a:t>
            </a:r>
          </a:p>
          <a:p>
            <a:pPr marL="742950" lvl="1" indent="-285750">
              <a:buFont typeface="Arial" panose="020B0604020202020204" pitchFamily="34" charset="0"/>
              <a:buChar char="•"/>
            </a:pPr>
            <a:r>
              <a:rPr lang="en-GB" dirty="0"/>
              <a:t>RDDs extension </a:t>
            </a:r>
          </a:p>
          <a:p>
            <a:pPr marL="742950" lvl="1" indent="-285750">
              <a:buFont typeface="Arial" panose="020B0604020202020204" pitchFamily="34" charset="0"/>
              <a:buChar char="•"/>
            </a:pPr>
            <a:r>
              <a:rPr lang="en-GB" dirty="0"/>
              <a:t>Schema definition </a:t>
            </a:r>
          </a:p>
          <a:p>
            <a:r>
              <a:rPr lang="en-GB" dirty="0"/>
              <a:t>SQL queries execution</a:t>
            </a:r>
            <a:br>
              <a:rPr lang="en-GB" dirty="0"/>
            </a:br>
            <a:r>
              <a:rPr lang="en-GB" dirty="0"/>
              <a:t>Native support for schema-based data </a:t>
            </a:r>
          </a:p>
          <a:p>
            <a:pPr marL="742950" lvl="1" indent="-285750">
              <a:buFont typeface="Arial" panose="020B0604020202020204" pitchFamily="34" charset="0"/>
              <a:buChar char="•"/>
            </a:pPr>
            <a:r>
              <a:rPr lang="en-GB" dirty="0"/>
              <a:t>Hive, Paquet, JSON, CSV </a:t>
            </a:r>
          </a:p>
        </p:txBody>
      </p:sp>
    </p:spTree>
    <p:extLst>
      <p:ext uri="{BB962C8B-B14F-4D97-AF65-F5344CB8AC3E}">
        <p14:creationId xmlns:p14="http://schemas.microsoft.com/office/powerpoint/2010/main" val="284921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Streaming</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3139321"/>
          </a:xfrm>
          <a:prstGeom prst="rect">
            <a:avLst/>
          </a:prstGeom>
        </p:spPr>
        <p:txBody>
          <a:bodyPr wrap="square">
            <a:spAutoFit/>
          </a:bodyPr>
          <a:lstStyle/>
          <a:p>
            <a:r>
              <a:rPr lang="en-GB" dirty="0"/>
              <a:t>Data analysis of streaming data </a:t>
            </a:r>
          </a:p>
          <a:p>
            <a:pPr marL="742950" lvl="1" indent="-285750">
              <a:buFont typeface="Arial" panose="020B0604020202020204" pitchFamily="34" charset="0"/>
              <a:buChar char="•"/>
            </a:pPr>
            <a:r>
              <a:rPr lang="en-GB" dirty="0"/>
              <a:t>e.g. tweets, log messages, SCADA </a:t>
            </a:r>
          </a:p>
          <a:p>
            <a:r>
              <a:rPr lang="en-GB" dirty="0"/>
              <a:t>Features of stream processing </a:t>
            </a:r>
          </a:p>
          <a:p>
            <a:pPr marL="742950" lvl="1" indent="-285750">
              <a:buFont typeface="Arial" panose="020B0604020202020204" pitchFamily="34" charset="0"/>
              <a:buChar char="•"/>
            </a:pPr>
            <a:r>
              <a:rPr lang="en-GB" dirty="0"/>
              <a:t>High-throughput </a:t>
            </a:r>
          </a:p>
          <a:p>
            <a:pPr marL="742950" lvl="1" indent="-285750">
              <a:buFont typeface="Arial" panose="020B0604020202020204" pitchFamily="34" charset="0"/>
              <a:buChar char="•"/>
            </a:pPr>
            <a:r>
              <a:rPr lang="en-GB" dirty="0"/>
              <a:t>Fault-tolerant </a:t>
            </a:r>
          </a:p>
          <a:p>
            <a:pPr marL="742950" lvl="1" indent="-285750">
              <a:buFont typeface="Arial" panose="020B0604020202020204" pitchFamily="34" charset="0"/>
              <a:buChar char="•"/>
            </a:pPr>
            <a:r>
              <a:rPr lang="en-GB" dirty="0"/>
              <a:t>End-to-end </a:t>
            </a:r>
          </a:p>
          <a:p>
            <a:pPr marL="742950" lvl="1" indent="-285750">
              <a:buFont typeface="Arial" panose="020B0604020202020204" pitchFamily="34" charset="0"/>
              <a:buChar char="•"/>
            </a:pPr>
            <a:r>
              <a:rPr lang="en-GB" dirty="0"/>
              <a:t>Exactly once</a:t>
            </a:r>
          </a:p>
          <a:p>
            <a:r>
              <a:rPr lang="en-GB" dirty="0"/>
              <a:t>High-level abstraction of a discretized stream</a:t>
            </a:r>
          </a:p>
          <a:p>
            <a:pPr marL="742950" lvl="1" indent="-285750">
              <a:buFont typeface="Arial" panose="020B0604020202020204" pitchFamily="34" charset="0"/>
              <a:buChar char="•"/>
            </a:pPr>
            <a:r>
              <a:rPr lang="en-GB" dirty="0"/>
              <a:t>Stream represented as a sequence of RDD</a:t>
            </a:r>
          </a:p>
          <a:p>
            <a:r>
              <a:rPr lang="en-GB" dirty="0"/>
              <a:t>With Spark 2.3.x and above continuous processing</a:t>
            </a:r>
          </a:p>
          <a:p>
            <a:pPr marL="742950" lvl="1" indent="-285750">
              <a:buFont typeface="Arial" panose="020B0604020202020204" pitchFamily="34" charset="0"/>
              <a:buChar char="•"/>
            </a:pPr>
            <a:r>
              <a:rPr lang="en-GB" dirty="0"/>
              <a:t>End-to-end low latency (&lt; 1ms)</a:t>
            </a:r>
          </a:p>
        </p:txBody>
      </p:sp>
      <p:pic>
        <p:nvPicPr>
          <p:cNvPr id="1036" name="Picture 12" descr="page20image11719136">
            <a:extLst>
              <a:ext uri="{FF2B5EF4-FFF2-40B4-BE49-F238E27FC236}">
                <a16:creationId xmlns:a16="http://schemas.microsoft.com/office/drawing/2014/main" id="{3DBA49A8-6E86-634F-AC5C-23026D3CE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303" y="5339744"/>
            <a:ext cx="6073394" cy="139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7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M</a:t>
            </a:r>
            <a:r>
              <a:rPr lang="en-GB" dirty="0" err="1"/>
              <a:t>Llib</a:t>
            </a:r>
            <a:r>
              <a:rPr lang="en-GB" dirty="0"/>
              <a:t> for Machine Learning</a:t>
            </a:r>
            <a:endParaRPr lang="en-SI" dirty="0"/>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6268400" y="1367522"/>
            <a:ext cx="5734759" cy="2862322"/>
          </a:xfrm>
          <a:prstGeom prst="rect">
            <a:avLst/>
          </a:prstGeom>
        </p:spPr>
      </p:pic>
      <p:sp>
        <p:nvSpPr>
          <p:cNvPr id="5" name="Rectangle 4">
            <a:extLst>
              <a:ext uri="{FF2B5EF4-FFF2-40B4-BE49-F238E27FC236}">
                <a16:creationId xmlns:a16="http://schemas.microsoft.com/office/drawing/2014/main" id="{49A454F7-8728-3E49-A548-F86B073C8B7D}"/>
              </a:ext>
            </a:extLst>
          </p:cNvPr>
          <p:cNvSpPr/>
          <p:nvPr/>
        </p:nvSpPr>
        <p:spPr>
          <a:xfrm>
            <a:off x="605883" y="1601478"/>
            <a:ext cx="6096000" cy="5078313"/>
          </a:xfrm>
          <a:prstGeom prst="rect">
            <a:avLst/>
          </a:prstGeom>
        </p:spPr>
        <p:txBody>
          <a:bodyPr>
            <a:spAutoFit/>
          </a:bodyPr>
          <a:lstStyle/>
          <a:p>
            <a:r>
              <a:rPr lang="sl-SI" dirty="0"/>
              <a:t>Common ML functionalities</a:t>
            </a:r>
          </a:p>
          <a:p>
            <a:pPr lvl="1"/>
            <a:r>
              <a:rPr lang="sl-SI" dirty="0"/>
              <a:t>ML Algorithms</a:t>
            </a:r>
          </a:p>
          <a:p>
            <a:pPr lvl="2"/>
            <a:r>
              <a:rPr lang="sl-SI" dirty="0"/>
              <a:t>common learning algorithms such as classification, regression, clustering, and collaborative filtering</a:t>
            </a:r>
          </a:p>
          <a:p>
            <a:pPr lvl="1"/>
            <a:r>
              <a:rPr lang="sl-SI" dirty="0"/>
              <a:t>Featurization</a:t>
            </a:r>
          </a:p>
          <a:p>
            <a:pPr lvl="2"/>
            <a:r>
              <a:rPr lang="sl-SI" dirty="0"/>
              <a:t>feature extraction, transformation, dimensionality reduction, and selection</a:t>
            </a:r>
          </a:p>
          <a:p>
            <a:pPr lvl="1"/>
            <a:r>
              <a:rPr lang="sl-SI" dirty="0"/>
              <a:t>Pipelines</a:t>
            </a:r>
          </a:p>
          <a:p>
            <a:pPr lvl="2"/>
            <a:r>
              <a:rPr lang="sl-SI" dirty="0"/>
              <a:t>tools for constructing, evaluating, and tuning ML Pipelines</a:t>
            </a:r>
          </a:p>
          <a:p>
            <a:pPr lvl="1"/>
            <a:r>
              <a:rPr lang="sl-SI" dirty="0"/>
              <a:t>Persistence</a:t>
            </a:r>
          </a:p>
          <a:p>
            <a:pPr lvl="2"/>
            <a:r>
              <a:rPr lang="sl-SI" dirty="0"/>
              <a:t>saving and load algorithms, models, and Pipelines</a:t>
            </a:r>
          </a:p>
          <a:p>
            <a:pPr lvl="1"/>
            <a:r>
              <a:rPr lang="sl-SI" dirty="0"/>
              <a:t>Utilities</a:t>
            </a:r>
          </a:p>
          <a:p>
            <a:pPr lvl="2"/>
            <a:r>
              <a:rPr lang="sl-SI" dirty="0"/>
              <a:t>linear algebra, statistics, data handling, etc.</a:t>
            </a:r>
          </a:p>
          <a:p>
            <a:r>
              <a:rPr lang="sl-SI" dirty="0"/>
              <a:t>Two APIs</a:t>
            </a:r>
          </a:p>
          <a:p>
            <a:pPr lvl="1"/>
            <a:r>
              <a:rPr lang="sl-SI" dirty="0"/>
              <a:t>RDD-based API (</a:t>
            </a:r>
            <a:r>
              <a:rPr lang="sl-SI" i="1" dirty="0"/>
              <a:t>spark.mllib package</a:t>
            </a:r>
            <a:r>
              <a:rPr lang="sl-SI" dirty="0"/>
              <a:t>)</a:t>
            </a:r>
          </a:p>
          <a:p>
            <a:pPr lvl="1"/>
            <a:r>
              <a:rPr lang="sl-SI" dirty="0"/>
              <a:t>Spark 2.0+, DataFrame-based API (</a:t>
            </a:r>
            <a:r>
              <a:rPr lang="sl-SI" i="1" dirty="0"/>
              <a:t>spark.ml package</a:t>
            </a:r>
            <a:r>
              <a:rPr lang="sl-SI" dirty="0"/>
              <a:t>)</a:t>
            </a:r>
          </a:p>
          <a:p>
            <a:r>
              <a:rPr lang="sl-SI" dirty="0"/>
              <a:t>Methods scale out across the cluster by default</a:t>
            </a:r>
          </a:p>
        </p:txBody>
      </p:sp>
    </p:spTree>
    <p:extLst>
      <p:ext uri="{BB962C8B-B14F-4D97-AF65-F5344CB8AC3E}">
        <p14:creationId xmlns:p14="http://schemas.microsoft.com/office/powerpoint/2010/main" val="3495028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a:t>
            </a:r>
            <a:r>
              <a:rPr lang="sl-SI" dirty="0"/>
              <a:t>GraphX</a:t>
            </a:r>
            <a:endParaRPr lang="en-SI" dirty="0"/>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601436" y="2274838"/>
            <a:ext cx="5100117" cy="2308324"/>
          </a:xfrm>
          <a:prstGeom prst="rect">
            <a:avLst/>
          </a:prstGeom>
        </p:spPr>
        <p:txBody>
          <a:bodyPr wrap="square">
            <a:spAutoFit/>
          </a:bodyPr>
          <a:lstStyle/>
          <a:p>
            <a:r>
              <a:rPr lang="en-GB" dirty="0"/>
              <a:t>Support for graphs and graph-parallel computation</a:t>
            </a:r>
          </a:p>
          <a:p>
            <a:pPr marL="742950" lvl="1" indent="-285750">
              <a:buFont typeface="Arial" panose="020B0604020202020204" pitchFamily="34" charset="0"/>
              <a:buChar char="•"/>
            </a:pPr>
            <a:r>
              <a:rPr lang="en-GB" dirty="0"/>
              <a:t>Extension of RDDs (Graph)</a:t>
            </a:r>
          </a:p>
          <a:p>
            <a:pPr marL="742950" lvl="1" indent="-285750">
              <a:buFont typeface="Arial" panose="020B0604020202020204" pitchFamily="34" charset="0"/>
              <a:buChar char="•"/>
            </a:pPr>
            <a:r>
              <a:rPr lang="en-GB" dirty="0"/>
              <a:t>Direct multigraph with properties on vertices and edges</a:t>
            </a:r>
          </a:p>
          <a:p>
            <a:r>
              <a:rPr lang="en-GB" dirty="0"/>
              <a:t>Graph computation operators </a:t>
            </a:r>
          </a:p>
          <a:p>
            <a:pPr marL="742950" lvl="1" indent="-285750">
              <a:buFont typeface="Arial" panose="020B0604020202020204" pitchFamily="34" charset="0"/>
              <a:buChar char="•"/>
            </a:pPr>
            <a:r>
              <a:rPr lang="en-GB" dirty="0"/>
              <a:t>subgraph, </a:t>
            </a:r>
            <a:r>
              <a:rPr lang="en-GB" dirty="0" err="1"/>
              <a:t>joinVertices</a:t>
            </a:r>
            <a:r>
              <a:rPr lang="en-GB" dirty="0"/>
              <a:t>, and </a:t>
            </a:r>
            <a:r>
              <a:rPr lang="en-GB" dirty="0" err="1"/>
              <a:t>aggregateMessages</a:t>
            </a:r>
            <a:r>
              <a:rPr lang="en-GB" dirty="0"/>
              <a:t>, etc. </a:t>
            </a:r>
          </a:p>
          <a:p>
            <a:pPr marL="742950" lvl="1" indent="-285750">
              <a:buFont typeface="Arial" panose="020B0604020202020204" pitchFamily="34" charset="0"/>
              <a:buChar char="•"/>
            </a:pPr>
            <a:r>
              <a:rPr lang="en-GB" dirty="0"/>
              <a:t>Pregel API support </a:t>
            </a:r>
            <a:endParaRPr lang="en-GB" dirty="0">
              <a:effectLst/>
            </a:endParaRPr>
          </a:p>
        </p:txBody>
      </p:sp>
      <p:pic>
        <p:nvPicPr>
          <p:cNvPr id="5" name="Picture 2" descr="GraphX">
            <a:extLst>
              <a:ext uri="{FF2B5EF4-FFF2-40B4-BE49-F238E27FC236}">
                <a16:creationId xmlns:a16="http://schemas.microsoft.com/office/drawing/2014/main" id="{FB536F46-569A-6246-B925-6F610620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170" y="5224877"/>
            <a:ext cx="2400533" cy="8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7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Spark Modes</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p:txBody>
          <a:bodyPr/>
          <a:lstStyle/>
          <a:p>
            <a:pPr marL="0" indent="0" fontAlgn="base">
              <a:buNone/>
            </a:pPr>
            <a:r>
              <a:rPr lang="en-GB" dirty="0"/>
              <a:t>Spark operates in 4 different modes:</a:t>
            </a:r>
          </a:p>
          <a:p>
            <a:pPr fontAlgn="base"/>
            <a:r>
              <a:rPr lang="en-GB" b="1" dirty="0"/>
              <a:t>Standalone Mode:</a:t>
            </a:r>
            <a:r>
              <a:rPr lang="en-GB" dirty="0"/>
              <a:t> Here all processes run within the same JVM process.</a:t>
            </a:r>
          </a:p>
          <a:p>
            <a:pPr fontAlgn="base"/>
            <a:r>
              <a:rPr lang="en-GB" b="1" dirty="0"/>
              <a:t>Standalone Cluster Mode:</a:t>
            </a:r>
            <a:r>
              <a:rPr lang="en-GB" dirty="0"/>
              <a:t> In this mode, it uses the Job-Scheduling framework in-built in Spark.</a:t>
            </a:r>
          </a:p>
          <a:p>
            <a:pPr fontAlgn="base"/>
            <a:r>
              <a:rPr lang="en-GB" b="1" dirty="0"/>
              <a:t>Apache Mesos:</a:t>
            </a:r>
            <a:r>
              <a:rPr lang="en-GB" dirty="0"/>
              <a:t> In this mode, the work nodes run on various machines, but the driver runs only in the master node.</a:t>
            </a:r>
          </a:p>
          <a:p>
            <a:pPr fontAlgn="base"/>
            <a:r>
              <a:rPr lang="en-GB" b="1" dirty="0"/>
              <a:t>Hadoop YARN:</a:t>
            </a:r>
            <a:r>
              <a:rPr lang="en-GB" dirty="0"/>
              <a:t> In this mode, the drivers run inside the application’s master node and is handled by YARN on the Cluster.</a:t>
            </a:r>
          </a:p>
          <a:p>
            <a:pPr marL="0" indent="0">
              <a:buNone/>
            </a:pPr>
            <a:endParaRPr lang="en-SI" dirty="0"/>
          </a:p>
        </p:txBody>
      </p:sp>
    </p:spTree>
    <p:extLst>
      <p:ext uri="{BB962C8B-B14F-4D97-AF65-F5344CB8AC3E}">
        <p14:creationId xmlns:p14="http://schemas.microsoft.com/office/powerpoint/2010/main" val="254190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8AC3-15E0-5D43-AD93-396B5D4EB94E}"/>
              </a:ext>
            </a:extLst>
          </p:cNvPr>
          <p:cNvSpPr>
            <a:spLocks noGrp="1"/>
          </p:cNvSpPr>
          <p:nvPr>
            <p:ph type="title"/>
          </p:nvPr>
        </p:nvSpPr>
        <p:spPr/>
        <p:txBody>
          <a:bodyPr/>
          <a:lstStyle/>
          <a:p>
            <a:r>
              <a:rPr lang="en-SI" dirty="0"/>
              <a:t>Spark Context</a:t>
            </a:r>
          </a:p>
        </p:txBody>
      </p:sp>
      <p:sp>
        <p:nvSpPr>
          <p:cNvPr id="3" name="Content Placeholder 2">
            <a:extLst>
              <a:ext uri="{FF2B5EF4-FFF2-40B4-BE49-F238E27FC236}">
                <a16:creationId xmlns:a16="http://schemas.microsoft.com/office/drawing/2014/main" id="{D4CCB062-D402-1A4F-A31F-0557DC0EF104}"/>
              </a:ext>
            </a:extLst>
          </p:cNvPr>
          <p:cNvSpPr>
            <a:spLocks noGrp="1"/>
          </p:cNvSpPr>
          <p:nvPr>
            <p:ph idx="1"/>
          </p:nvPr>
        </p:nvSpPr>
        <p:spPr>
          <a:xfrm>
            <a:off x="838200" y="1787874"/>
            <a:ext cx="10515600" cy="4351338"/>
          </a:xfrm>
        </p:spPr>
        <p:txBody>
          <a:bodyPr/>
          <a:lstStyle/>
          <a:p>
            <a:r>
              <a:rPr lang="en-GB" dirty="0"/>
              <a:t>driver Spark application which communicates the user commands to the Spark Workers</a:t>
            </a:r>
          </a:p>
          <a:p>
            <a:r>
              <a:rPr lang="en-GB" dirty="0"/>
              <a:t> `</a:t>
            </a:r>
            <a:r>
              <a:rPr lang="en-GB" dirty="0" err="1"/>
              <a:t>SparkContext</a:t>
            </a:r>
            <a:r>
              <a:rPr lang="en-GB" dirty="0"/>
              <a:t>` is an object, which coordinates with the cluster manager about the resources required for execution and the actual tasks that need to be executed</a:t>
            </a:r>
          </a:p>
          <a:p>
            <a:r>
              <a:rPr lang="en-GB" dirty="0"/>
              <a:t>Submitting spark applications: </a:t>
            </a:r>
            <a:r>
              <a:rPr lang="en-GB" dirty="0">
                <a:hlinkClick r:id="rId2"/>
              </a:rPr>
              <a:t>Submitting Applications - Spark 3.2.1 Documentation (apache.org)</a:t>
            </a:r>
            <a:endParaRPr lang="en-SI" dirty="0"/>
          </a:p>
        </p:txBody>
      </p:sp>
      <p:sp>
        <p:nvSpPr>
          <p:cNvPr id="5" name="AutoShape 3" descr="SparkContext overview">
            <a:extLst>
              <a:ext uri="{FF2B5EF4-FFF2-40B4-BE49-F238E27FC236}">
                <a16:creationId xmlns:a16="http://schemas.microsoft.com/office/drawing/2014/main" id="{325659B3-8061-E645-B077-DDBAD5C8DBF1}"/>
              </a:ext>
            </a:extLst>
          </p:cNvPr>
          <p:cNvSpPr>
            <a:spLocks noChangeAspect="1" noChangeArrowheads="1"/>
          </p:cNvSpPr>
          <p:nvPr/>
        </p:nvSpPr>
        <p:spPr bwMode="auto">
          <a:xfrm>
            <a:off x="185738" y="1479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I"/>
          </a:p>
        </p:txBody>
      </p:sp>
    </p:spTree>
    <p:extLst>
      <p:ext uri="{BB962C8B-B14F-4D97-AF65-F5344CB8AC3E}">
        <p14:creationId xmlns:p14="http://schemas.microsoft.com/office/powerpoint/2010/main" val="2740778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E814-A001-E64F-8358-2BC5CD32308D}"/>
              </a:ext>
            </a:extLst>
          </p:cNvPr>
          <p:cNvSpPr>
            <a:spLocks noGrp="1"/>
          </p:cNvSpPr>
          <p:nvPr>
            <p:ph type="title"/>
          </p:nvPr>
        </p:nvSpPr>
        <p:spPr/>
        <p:txBody>
          <a:bodyPr/>
          <a:lstStyle/>
          <a:p>
            <a:r>
              <a:rPr lang="en-SI" dirty="0"/>
              <a:t>Execution modes</a:t>
            </a:r>
          </a:p>
        </p:txBody>
      </p:sp>
      <p:sp>
        <p:nvSpPr>
          <p:cNvPr id="3" name="Content Placeholder 2">
            <a:extLst>
              <a:ext uri="{FF2B5EF4-FFF2-40B4-BE49-F238E27FC236}">
                <a16:creationId xmlns:a16="http://schemas.microsoft.com/office/drawing/2014/main" id="{017DE0D7-1EA0-9E40-8AE4-6848DAE6EDF6}"/>
              </a:ext>
            </a:extLst>
          </p:cNvPr>
          <p:cNvSpPr>
            <a:spLocks noGrp="1"/>
          </p:cNvSpPr>
          <p:nvPr>
            <p:ph idx="1"/>
          </p:nvPr>
        </p:nvSpPr>
        <p:spPr/>
        <p:txBody>
          <a:bodyPr/>
          <a:lstStyle/>
          <a:p>
            <a:r>
              <a:rPr lang="sl-SI" dirty="0"/>
              <a:t>Local mode</a:t>
            </a:r>
          </a:p>
          <a:p>
            <a:pPr lvl="1"/>
            <a:r>
              <a:rPr lang="sl-SI" dirty="0"/>
              <a:t>„Pseudo-cluster“ ad-hoc setup using script</a:t>
            </a:r>
          </a:p>
          <a:p>
            <a:r>
              <a:rPr lang="sl-SI" dirty="0"/>
              <a:t>Cluster mode</a:t>
            </a:r>
          </a:p>
          <a:p>
            <a:pPr lvl="1"/>
            <a:r>
              <a:rPr lang="sl-SI" dirty="0"/>
              <a:t>Running via cluster manager</a:t>
            </a:r>
          </a:p>
          <a:p>
            <a:r>
              <a:rPr lang="sl-SI" dirty="0"/>
              <a:t>Interactive mode</a:t>
            </a:r>
          </a:p>
          <a:p>
            <a:pPr lvl="1"/>
            <a:r>
              <a:rPr lang="sl-SI" dirty="0"/>
              <a:t>Direct manipulation in a shell (</a:t>
            </a:r>
            <a:r>
              <a:rPr lang="sl-SI" i="1" dirty="0"/>
              <a:t>pyspark</a:t>
            </a:r>
            <a:r>
              <a:rPr lang="sl-SI" dirty="0"/>
              <a:t>, </a:t>
            </a:r>
            <a:r>
              <a:rPr lang="sl-SI" i="1" dirty="0"/>
              <a:t>spark-shell</a:t>
            </a:r>
            <a:r>
              <a:rPr lang="sl-SI" dirty="0"/>
              <a:t>)</a:t>
            </a:r>
          </a:p>
          <a:p>
            <a:endParaRPr lang="en-SI" dirty="0"/>
          </a:p>
        </p:txBody>
      </p:sp>
    </p:spTree>
    <p:extLst>
      <p:ext uri="{BB962C8B-B14F-4D97-AF65-F5344CB8AC3E}">
        <p14:creationId xmlns:p14="http://schemas.microsoft.com/office/powerpoint/2010/main" val="376134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7447-63C8-5847-A0B8-AE017A8E267C}"/>
              </a:ext>
            </a:extLst>
          </p:cNvPr>
          <p:cNvSpPr>
            <a:spLocks noGrp="1"/>
          </p:cNvSpPr>
          <p:nvPr>
            <p:ph type="title"/>
          </p:nvPr>
        </p:nvSpPr>
        <p:spPr/>
        <p:txBody>
          <a:bodyPr/>
          <a:lstStyle/>
          <a:p>
            <a:r>
              <a:rPr lang="sl-SI" dirty="0"/>
              <a:t>Spark execution modes </a:t>
            </a:r>
            <a:r>
              <a:rPr lang="sl-SI" dirty="0">
                <a:solidFill>
                  <a:srgbClr val="FF6B19"/>
                </a:solidFill>
              </a:rPr>
              <a:t>Local mode</a:t>
            </a:r>
            <a:endParaRPr lang="en-SI" dirty="0"/>
          </a:p>
        </p:txBody>
      </p:sp>
      <p:sp>
        <p:nvSpPr>
          <p:cNvPr id="3" name="Content Placeholder 2">
            <a:extLst>
              <a:ext uri="{FF2B5EF4-FFF2-40B4-BE49-F238E27FC236}">
                <a16:creationId xmlns:a16="http://schemas.microsoft.com/office/drawing/2014/main" id="{9F375009-7B93-334B-BCAA-E440867176F3}"/>
              </a:ext>
            </a:extLst>
          </p:cNvPr>
          <p:cNvSpPr>
            <a:spLocks noGrp="1"/>
          </p:cNvSpPr>
          <p:nvPr>
            <p:ph idx="1"/>
          </p:nvPr>
        </p:nvSpPr>
        <p:spPr>
          <a:xfrm>
            <a:off x="648630" y="1769869"/>
            <a:ext cx="6042102" cy="4351338"/>
          </a:xfrm>
        </p:spPr>
        <p:txBody>
          <a:bodyPr>
            <a:normAutofit lnSpcReduction="10000"/>
          </a:bodyPr>
          <a:lstStyle/>
          <a:p>
            <a:r>
              <a:rPr lang="sl-SI" dirty="0"/>
              <a:t>Non-distributed single-JVM</a:t>
            </a:r>
            <a:br>
              <a:rPr lang="sl-SI" dirty="0"/>
            </a:br>
            <a:r>
              <a:rPr lang="sl-SI" dirty="0"/>
              <a:t>deployment mode</a:t>
            </a:r>
          </a:p>
          <a:p>
            <a:r>
              <a:rPr lang="sl-SI" dirty="0"/>
              <a:t>Spark library spawns (in a JVM)</a:t>
            </a:r>
          </a:p>
          <a:p>
            <a:pPr lvl="1"/>
            <a:r>
              <a:rPr lang="sl-SI" dirty="0"/>
              <a:t>driver</a:t>
            </a:r>
          </a:p>
          <a:p>
            <a:pPr lvl="1"/>
            <a:r>
              <a:rPr lang="sl-SI" dirty="0"/>
              <a:t>scheduler</a:t>
            </a:r>
          </a:p>
          <a:p>
            <a:pPr lvl="1"/>
            <a:r>
              <a:rPr lang="sl-SI" dirty="0"/>
              <a:t>master</a:t>
            </a:r>
          </a:p>
          <a:p>
            <a:pPr lvl="1"/>
            <a:r>
              <a:rPr lang="sl-SI" dirty="0"/>
              <a:t>executor</a:t>
            </a:r>
          </a:p>
          <a:p>
            <a:r>
              <a:rPr lang="sl-SI" dirty="0"/>
              <a:t>Parallelism is the number of </a:t>
            </a:r>
            <a:br>
              <a:rPr lang="sl-SI" dirty="0"/>
            </a:br>
            <a:r>
              <a:rPr lang="sl-SI" dirty="0"/>
              <a:t>threads defined by a parameter N in</a:t>
            </a:r>
            <a:br>
              <a:rPr lang="sl-SI" dirty="0"/>
            </a:br>
            <a:r>
              <a:rPr lang="sl-SI" dirty="0"/>
              <a:t>a spark master URL</a:t>
            </a:r>
          </a:p>
          <a:p>
            <a:pPr lvl="1"/>
            <a:r>
              <a:rPr lang="sl-SI" i="1" dirty="0"/>
              <a:t>local[N]</a:t>
            </a:r>
          </a:p>
          <a:p>
            <a:pPr lvl="1"/>
            <a:endParaRPr lang="sl-SI" dirty="0"/>
          </a:p>
          <a:p>
            <a:pPr lvl="1"/>
            <a:endParaRPr lang="sl-SI" dirty="0"/>
          </a:p>
          <a:p>
            <a:endParaRPr lang="en-SI" dirty="0"/>
          </a:p>
        </p:txBody>
      </p:sp>
      <p:pic>
        <p:nvPicPr>
          <p:cNvPr id="4" name="Picture 2">
            <a:extLst>
              <a:ext uri="{FF2B5EF4-FFF2-40B4-BE49-F238E27FC236}">
                <a16:creationId xmlns:a16="http://schemas.microsoft.com/office/drawing/2014/main" id="{2B52BBB2-CE3A-FC44-A768-0E8426711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894" y="1468932"/>
            <a:ext cx="5965081" cy="45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699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9B8F-2C3D-C64A-866F-48F3860D4936}"/>
              </a:ext>
            </a:extLst>
          </p:cNvPr>
          <p:cNvSpPr>
            <a:spLocks noGrp="1"/>
          </p:cNvSpPr>
          <p:nvPr>
            <p:ph type="title"/>
          </p:nvPr>
        </p:nvSpPr>
        <p:spPr/>
        <p:txBody>
          <a:bodyPr/>
          <a:lstStyle/>
          <a:p>
            <a:r>
              <a:rPr lang="en-SI" dirty="0"/>
              <a:t>Material</a:t>
            </a:r>
          </a:p>
        </p:txBody>
      </p:sp>
      <p:sp>
        <p:nvSpPr>
          <p:cNvPr id="3" name="Content Placeholder 2">
            <a:extLst>
              <a:ext uri="{FF2B5EF4-FFF2-40B4-BE49-F238E27FC236}">
                <a16:creationId xmlns:a16="http://schemas.microsoft.com/office/drawing/2014/main" id="{AE409E13-5329-9842-A411-E0943D81CC32}"/>
              </a:ext>
            </a:extLst>
          </p:cNvPr>
          <p:cNvSpPr>
            <a:spLocks noGrp="1"/>
          </p:cNvSpPr>
          <p:nvPr>
            <p:ph idx="1"/>
          </p:nvPr>
        </p:nvSpPr>
        <p:spPr/>
        <p:txBody>
          <a:bodyPr/>
          <a:lstStyle/>
          <a:p>
            <a:r>
              <a:rPr lang="en-SI" dirty="0"/>
              <a:t>Material available on Github; clone the repository</a:t>
            </a:r>
          </a:p>
          <a:p>
            <a:r>
              <a:rPr lang="en-SI" dirty="0"/>
              <a:t>Downloadable programs (spark, JVM, Hadoop) from internet</a:t>
            </a:r>
          </a:p>
          <a:p>
            <a:r>
              <a:rPr lang="en-SI" dirty="0"/>
              <a:t>Azure subscription</a:t>
            </a:r>
          </a:p>
          <a:p>
            <a:r>
              <a:rPr lang="en-SI" dirty="0"/>
              <a:t>Coffee and good energy </a:t>
            </a:r>
            <a:r>
              <a:rPr lang="en-SI" dirty="0">
                <a:sym typeface="Wingdings" pitchFamily="2" charset="2"/>
              </a:rPr>
              <a:t></a:t>
            </a:r>
          </a:p>
          <a:p>
            <a:endParaRPr lang="en-SI" dirty="0">
              <a:sym typeface="Wingdings" pitchFamily="2" charset="2"/>
            </a:endParaRPr>
          </a:p>
          <a:p>
            <a:r>
              <a:rPr lang="en-SI" dirty="0">
                <a:sym typeface="Wingdings" pitchFamily="2" charset="2"/>
              </a:rPr>
              <a:t>Github: </a:t>
            </a:r>
            <a:r>
              <a:rPr lang="en-GB" dirty="0"/>
              <a:t> https://</a:t>
            </a:r>
            <a:r>
              <a:rPr lang="en-GB" dirty="0" err="1"/>
              <a:t>github.com</a:t>
            </a:r>
            <a:r>
              <a:rPr lang="en-GB" dirty="0"/>
              <a:t>/</a:t>
            </a:r>
            <a:r>
              <a:rPr lang="en-GB" dirty="0" err="1"/>
              <a:t>tomaztk</a:t>
            </a:r>
            <a:r>
              <a:rPr lang="en-GB"/>
              <a:t>/workshop-spark-data-engineers</a:t>
            </a:r>
          </a:p>
          <a:p>
            <a:pPr marL="0" indent="0">
              <a:buNone/>
            </a:pPr>
            <a:endParaRPr lang="en-GB" dirty="0"/>
          </a:p>
        </p:txBody>
      </p:sp>
    </p:spTree>
    <p:extLst>
      <p:ext uri="{BB962C8B-B14F-4D97-AF65-F5344CB8AC3E}">
        <p14:creationId xmlns:p14="http://schemas.microsoft.com/office/powerpoint/2010/main" val="220936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p:txBody>
          <a:bodyPr/>
          <a:lstStyle/>
          <a:p>
            <a:r>
              <a:rPr lang="sl-SI" dirty="0"/>
              <a:t>Deployment on a private cluster</a:t>
            </a:r>
          </a:p>
          <a:p>
            <a:pPr lvl="1"/>
            <a:r>
              <a:rPr lang="sl-SI" dirty="0"/>
              <a:t>Apache Mesos</a:t>
            </a:r>
          </a:p>
          <a:p>
            <a:pPr lvl="1"/>
            <a:r>
              <a:rPr lang="sl-SI" dirty="0"/>
              <a:t>Hadoop YARN</a:t>
            </a:r>
          </a:p>
          <a:p>
            <a:pPr lvl="1"/>
            <a:r>
              <a:rPr lang="sl-SI" dirty="0"/>
              <a:t>Kubernetes</a:t>
            </a:r>
          </a:p>
          <a:p>
            <a:pPr lvl="1"/>
            <a:r>
              <a:rPr lang="sl-SI" dirty="0"/>
              <a:t>Standalone mode, ...</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4286400" y="3293580"/>
            <a:ext cx="7067400" cy="3107219"/>
          </a:xfrm>
          <a:prstGeom prst="rect">
            <a:avLst/>
          </a:prstGeom>
        </p:spPr>
      </p:pic>
    </p:spTree>
    <p:extLst>
      <p:ext uri="{BB962C8B-B14F-4D97-AF65-F5344CB8AC3E}">
        <p14:creationId xmlns:p14="http://schemas.microsoft.com/office/powerpoint/2010/main" val="1479458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a:xfrm>
            <a:off x="838200" y="2141537"/>
            <a:ext cx="10515600" cy="4351338"/>
          </a:xfrm>
        </p:spPr>
        <p:txBody>
          <a:bodyPr/>
          <a:lstStyle/>
          <a:p>
            <a:r>
              <a:rPr lang="sl-SI" dirty="0"/>
              <a:t>Components</a:t>
            </a:r>
          </a:p>
          <a:p>
            <a:pPr lvl="1"/>
            <a:r>
              <a:rPr lang="sl-SI" dirty="0"/>
              <a:t>Worker</a:t>
            </a:r>
          </a:p>
          <a:p>
            <a:pPr lvl="2"/>
            <a:r>
              <a:rPr lang="sl-SI" dirty="0"/>
              <a:t>Node in a cluster, managed by an executor</a:t>
            </a:r>
          </a:p>
          <a:p>
            <a:pPr lvl="2"/>
            <a:r>
              <a:rPr lang="sl-SI" dirty="0"/>
              <a:t>Executor manages computation, storage and caching</a:t>
            </a:r>
          </a:p>
          <a:p>
            <a:pPr lvl="1"/>
            <a:r>
              <a:rPr lang="sl-SI" dirty="0"/>
              <a:t>Cluster manager</a:t>
            </a:r>
          </a:p>
          <a:p>
            <a:pPr lvl="2"/>
            <a:r>
              <a:rPr lang="sl-SI" dirty="0"/>
              <a:t>Allocates resources via SparkContext with Driver program</a:t>
            </a:r>
          </a:p>
          <a:p>
            <a:pPr lvl="1"/>
            <a:r>
              <a:rPr lang="sl-SI" dirty="0"/>
              <a:t>Driver program</a:t>
            </a:r>
          </a:p>
          <a:p>
            <a:pPr lvl="2"/>
            <a:r>
              <a:rPr lang="sl-SI" dirty="0"/>
              <a:t>A program holding SparkContext and main code to execute in Spark</a:t>
            </a:r>
          </a:p>
          <a:p>
            <a:pPr lvl="2"/>
            <a:r>
              <a:rPr lang="sl-SI" dirty="0"/>
              <a:t>Sends application code to executors to execute</a:t>
            </a:r>
          </a:p>
          <a:p>
            <a:pPr lvl="2"/>
            <a:r>
              <a:rPr lang="sl-SI" dirty="0"/>
              <a:t>Listens to incoming connections from executors</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6936058" y="1359247"/>
            <a:ext cx="4707673" cy="2069753"/>
          </a:xfrm>
          <a:prstGeom prst="rect">
            <a:avLst/>
          </a:prstGeom>
        </p:spPr>
      </p:pic>
    </p:spTree>
    <p:extLst>
      <p:ext uri="{BB962C8B-B14F-4D97-AF65-F5344CB8AC3E}">
        <p14:creationId xmlns:p14="http://schemas.microsoft.com/office/powerpoint/2010/main" val="1145690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a:xfrm>
            <a:off x="704385" y="2506662"/>
            <a:ext cx="10515600" cy="4351338"/>
          </a:xfrm>
        </p:spPr>
        <p:txBody>
          <a:bodyPr/>
          <a:lstStyle/>
          <a:p>
            <a:r>
              <a:rPr lang="sl-SI" dirty="0"/>
              <a:t>Deploy modes (</a:t>
            </a:r>
            <a:r>
              <a:rPr lang="sl-SI" i="1" dirty="0"/>
              <a:t>standalone clusters</a:t>
            </a:r>
            <a:r>
              <a:rPr lang="sl-SI" dirty="0"/>
              <a:t>)</a:t>
            </a:r>
          </a:p>
          <a:p>
            <a:pPr lvl="1"/>
            <a:r>
              <a:rPr lang="sl-SI" dirty="0"/>
              <a:t>Client mode (default)</a:t>
            </a:r>
          </a:p>
          <a:p>
            <a:pPr lvl="2"/>
            <a:r>
              <a:rPr lang="sl-SI" dirty="0"/>
              <a:t>Driver runs in the same process as client that submits the app</a:t>
            </a:r>
          </a:p>
          <a:p>
            <a:pPr lvl="1"/>
            <a:r>
              <a:rPr lang="sl-SI" dirty="0"/>
              <a:t>Cluster mode</a:t>
            </a:r>
          </a:p>
          <a:p>
            <a:pPr lvl="2"/>
            <a:r>
              <a:rPr lang="sl-SI" dirty="0"/>
              <a:t>Driver launched from a worker process</a:t>
            </a:r>
          </a:p>
          <a:p>
            <a:pPr lvl="2"/>
            <a:r>
              <a:rPr lang="sl-SI" dirty="0"/>
              <a:t>Client process exits immediately after application submission</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6936058" y="1359247"/>
            <a:ext cx="4707673" cy="2069753"/>
          </a:xfrm>
          <a:prstGeom prst="rect">
            <a:avLst/>
          </a:prstGeom>
        </p:spPr>
      </p:pic>
    </p:spTree>
    <p:extLst>
      <p:ext uri="{BB962C8B-B14F-4D97-AF65-F5344CB8AC3E}">
        <p14:creationId xmlns:p14="http://schemas.microsoft.com/office/powerpoint/2010/main" val="4111009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50E1-98DF-EE49-8009-D2F3BC22F6BA}"/>
              </a:ext>
            </a:extLst>
          </p:cNvPr>
          <p:cNvSpPr>
            <a:spLocks noGrp="1"/>
          </p:cNvSpPr>
          <p:nvPr>
            <p:ph type="title"/>
          </p:nvPr>
        </p:nvSpPr>
        <p:spPr/>
        <p:txBody>
          <a:bodyPr/>
          <a:lstStyle/>
          <a:p>
            <a:r>
              <a:rPr lang="en-SI" dirty="0"/>
              <a:t>Spark execution process</a:t>
            </a:r>
          </a:p>
        </p:txBody>
      </p:sp>
      <p:sp>
        <p:nvSpPr>
          <p:cNvPr id="3" name="Content Placeholder 2">
            <a:extLst>
              <a:ext uri="{FF2B5EF4-FFF2-40B4-BE49-F238E27FC236}">
                <a16:creationId xmlns:a16="http://schemas.microsoft.com/office/drawing/2014/main" id="{D8BB69F0-2DEE-E147-A836-0CEA65D254E7}"/>
              </a:ext>
            </a:extLst>
          </p:cNvPr>
          <p:cNvSpPr>
            <a:spLocks noGrp="1"/>
          </p:cNvSpPr>
          <p:nvPr>
            <p:ph idx="1"/>
          </p:nvPr>
        </p:nvSpPr>
        <p:spPr>
          <a:xfrm>
            <a:off x="509875" y="1853988"/>
            <a:ext cx="10515600" cy="4351338"/>
          </a:xfrm>
        </p:spPr>
        <p:txBody>
          <a:bodyPr>
            <a:normAutofit lnSpcReduction="10000"/>
          </a:bodyPr>
          <a:lstStyle/>
          <a:p>
            <a:pPr marL="342900" indent="-342900">
              <a:buSzPct val="100000"/>
              <a:buFont typeface="+mj-lt"/>
              <a:buAutoNum type="arabicPeriod"/>
            </a:pPr>
            <a:r>
              <a:rPr lang="sl-SI" dirty="0"/>
              <a:t>Data preparation/import</a:t>
            </a:r>
          </a:p>
          <a:p>
            <a:pPr lvl="1">
              <a:buSzPct val="70000"/>
            </a:pPr>
            <a:r>
              <a:rPr lang="sl-SI" dirty="0"/>
              <a:t>RDDs creation – i.e. parallel dataset</a:t>
            </a:r>
            <a:br>
              <a:rPr lang="sl-SI" dirty="0"/>
            </a:br>
            <a:r>
              <a:rPr lang="sl-SI" dirty="0"/>
              <a:t>with partitions</a:t>
            </a:r>
          </a:p>
          <a:p>
            <a:pPr marL="342900" indent="-342900">
              <a:buSzPct val="100000"/>
              <a:buFont typeface="+mj-lt"/>
              <a:buAutoNum type="arabicPeriod"/>
            </a:pPr>
            <a:r>
              <a:rPr lang="sl-SI" dirty="0"/>
              <a:t>Transformations/actions definition*</a:t>
            </a:r>
          </a:p>
          <a:p>
            <a:pPr lvl="1">
              <a:buSzPct val="70000"/>
            </a:pPr>
            <a:r>
              <a:rPr lang="sl-SI" dirty="0"/>
              <a:t>Creation of tasks (units of work) sent to one executor</a:t>
            </a:r>
          </a:p>
          <a:p>
            <a:pPr lvl="1">
              <a:buSzPct val="70000"/>
            </a:pPr>
            <a:r>
              <a:rPr lang="sl-SI" dirty="0"/>
              <a:t>Job is a set of tasks executed by an action*</a:t>
            </a:r>
          </a:p>
          <a:p>
            <a:pPr marL="342900" indent="-342900">
              <a:buSzPct val="100000"/>
              <a:buFont typeface="+mj-lt"/>
              <a:buAutoNum type="arabicPeriod"/>
            </a:pPr>
            <a:r>
              <a:rPr lang="sl-SI" dirty="0"/>
              <a:t>Creation of a directed acyclic graph (DAG)</a:t>
            </a:r>
          </a:p>
          <a:p>
            <a:pPr lvl="1">
              <a:buSzPct val="70000"/>
            </a:pPr>
            <a:r>
              <a:rPr lang="sl-SI" dirty="0"/>
              <a:t>Contains a graph of RDD operations</a:t>
            </a:r>
          </a:p>
          <a:p>
            <a:pPr lvl="1">
              <a:buSzPct val="70000"/>
            </a:pPr>
            <a:r>
              <a:rPr lang="sl-SI" dirty="0"/>
              <a:t>Defition of stages – set of tasks to be executed in parallel (i.e. at a partition level)</a:t>
            </a:r>
          </a:p>
          <a:p>
            <a:pPr marL="342900" indent="-342900">
              <a:buSzPct val="100000"/>
              <a:buFont typeface="+mj-lt"/>
              <a:buAutoNum type="arabicPeriod"/>
            </a:pPr>
            <a:r>
              <a:rPr lang="sl-SI" dirty="0"/>
              <a:t>Execution of a program (application)</a:t>
            </a:r>
          </a:p>
          <a:p>
            <a:endParaRPr lang="en-SI" dirty="0"/>
          </a:p>
        </p:txBody>
      </p:sp>
      <p:pic>
        <p:nvPicPr>
          <p:cNvPr id="4" name="Picture 2" descr="DAG flow">
            <a:extLst>
              <a:ext uri="{FF2B5EF4-FFF2-40B4-BE49-F238E27FC236}">
                <a16:creationId xmlns:a16="http://schemas.microsoft.com/office/drawing/2014/main" id="{5474A78A-DDBC-684E-B8CB-91AEE7081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409" y="589315"/>
            <a:ext cx="4277715" cy="274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630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A5D8-9C98-3E4B-892E-66BDAE186342}"/>
              </a:ext>
            </a:extLst>
          </p:cNvPr>
          <p:cNvSpPr>
            <a:spLocks noGrp="1"/>
          </p:cNvSpPr>
          <p:nvPr>
            <p:ph type="title"/>
          </p:nvPr>
        </p:nvSpPr>
        <p:spPr/>
        <p:txBody>
          <a:bodyPr/>
          <a:lstStyle/>
          <a:p>
            <a:r>
              <a:rPr lang="en-SI" dirty="0"/>
              <a:t>Shell vs.Cluster mode </a:t>
            </a:r>
          </a:p>
        </p:txBody>
      </p:sp>
      <p:sp>
        <p:nvSpPr>
          <p:cNvPr id="3" name="Content Placeholder 2">
            <a:extLst>
              <a:ext uri="{FF2B5EF4-FFF2-40B4-BE49-F238E27FC236}">
                <a16:creationId xmlns:a16="http://schemas.microsoft.com/office/drawing/2014/main" id="{E430BBE0-7232-4748-999C-92DF9C4083F5}"/>
              </a:ext>
            </a:extLst>
          </p:cNvPr>
          <p:cNvSpPr>
            <a:spLocks noGrp="1"/>
          </p:cNvSpPr>
          <p:nvPr>
            <p:ph idx="1"/>
          </p:nvPr>
        </p:nvSpPr>
        <p:spPr/>
        <p:txBody>
          <a:bodyPr/>
          <a:lstStyle/>
          <a:p>
            <a:r>
              <a:rPr lang="en-SI" dirty="0"/>
              <a:t>Shell </a:t>
            </a:r>
            <a:r>
              <a:rPr lang="en-GB" dirty="0"/>
              <a:t>I</a:t>
            </a:r>
            <a:r>
              <a:rPr lang="en-SI" dirty="0"/>
              <a:t>s interactive</a:t>
            </a:r>
          </a:p>
          <a:p>
            <a:r>
              <a:rPr lang="en-SI" dirty="0"/>
              <a:t>Cluster is for connecting into private network with several machines</a:t>
            </a:r>
          </a:p>
          <a:p>
            <a:r>
              <a:rPr lang="en-SI" dirty="0"/>
              <a:t>In cluster mode, it’s called submitting applications</a:t>
            </a:r>
          </a:p>
          <a:p>
            <a:pPr marL="0" indent="0">
              <a:buNone/>
            </a:pPr>
            <a:endParaRPr lang="en-SI" dirty="0"/>
          </a:p>
          <a:p>
            <a:pPr marL="0" indent="0">
              <a:buNone/>
            </a:pPr>
            <a:endParaRPr lang="en-SI" dirty="0"/>
          </a:p>
        </p:txBody>
      </p:sp>
    </p:spTree>
    <p:extLst>
      <p:ext uri="{BB962C8B-B14F-4D97-AF65-F5344CB8AC3E}">
        <p14:creationId xmlns:p14="http://schemas.microsoft.com/office/powerpoint/2010/main" val="114875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C07B-5C1E-F24F-9CAD-B82F82B3DB4F}"/>
              </a:ext>
            </a:extLst>
          </p:cNvPr>
          <p:cNvSpPr>
            <a:spLocks noGrp="1"/>
          </p:cNvSpPr>
          <p:nvPr>
            <p:ph type="title"/>
          </p:nvPr>
        </p:nvSpPr>
        <p:spPr/>
        <p:txBody>
          <a:bodyPr/>
          <a:lstStyle/>
          <a:p>
            <a:r>
              <a:rPr lang="en-SI" dirty="0"/>
              <a:t>Submitting applications</a:t>
            </a:r>
          </a:p>
        </p:txBody>
      </p:sp>
      <p:sp>
        <p:nvSpPr>
          <p:cNvPr id="3" name="Content Placeholder 2">
            <a:extLst>
              <a:ext uri="{FF2B5EF4-FFF2-40B4-BE49-F238E27FC236}">
                <a16:creationId xmlns:a16="http://schemas.microsoft.com/office/drawing/2014/main" id="{5A304752-43A8-0E41-A0C4-0ABA9AC655F1}"/>
              </a:ext>
            </a:extLst>
          </p:cNvPr>
          <p:cNvSpPr>
            <a:spLocks noGrp="1"/>
          </p:cNvSpPr>
          <p:nvPr>
            <p:ph idx="1"/>
          </p:nvPr>
        </p:nvSpPr>
        <p:spPr/>
        <p:txBody>
          <a:bodyPr>
            <a:normAutofit lnSpcReduction="10000"/>
          </a:bodyPr>
          <a:lstStyle/>
          <a:p>
            <a:pPr marL="0" indent="0">
              <a:buNone/>
            </a:pPr>
            <a:r>
              <a:rPr lang="en-SI" dirty="0"/>
              <a:t>Pseudo code</a:t>
            </a:r>
          </a:p>
          <a:p>
            <a:pPr marL="0" indent="0">
              <a:buNone/>
            </a:pPr>
            <a:endParaRPr lang="en-SI" dirty="0"/>
          </a:p>
          <a:p>
            <a:pPr marL="0" indent="0">
              <a:buNone/>
            </a:pPr>
            <a:r>
              <a:rPr lang="en-GB" i="1" dirty="0"/>
              <a:t>./bin/spark-submit </a:t>
            </a:r>
            <a:r>
              <a:rPr lang="en-GB" b="1" i="1" dirty="0"/>
              <a:t>\</a:t>
            </a:r>
            <a:r>
              <a:rPr lang="en-GB" i="1" dirty="0"/>
              <a:t> </a:t>
            </a:r>
          </a:p>
          <a:p>
            <a:pPr marL="0" indent="0">
              <a:buNone/>
            </a:pPr>
            <a:r>
              <a:rPr lang="en-GB" b="1" i="1" dirty="0"/>
              <a:t>--class</a:t>
            </a:r>
            <a:r>
              <a:rPr lang="en-GB" i="1" dirty="0"/>
              <a:t> &lt;main-class&gt; </a:t>
            </a:r>
            <a:r>
              <a:rPr lang="en-GB" b="1" i="1" dirty="0"/>
              <a:t>\</a:t>
            </a:r>
            <a:r>
              <a:rPr lang="en-GB" i="1" dirty="0"/>
              <a:t> </a:t>
            </a:r>
          </a:p>
          <a:p>
            <a:pPr marL="0" indent="0">
              <a:buNone/>
            </a:pPr>
            <a:r>
              <a:rPr lang="en-GB" b="1" i="1" dirty="0"/>
              <a:t>--master</a:t>
            </a:r>
            <a:r>
              <a:rPr lang="en-GB" i="1" dirty="0"/>
              <a:t> &lt;master-</a:t>
            </a:r>
            <a:r>
              <a:rPr lang="en-GB" i="1" dirty="0" err="1"/>
              <a:t>url</a:t>
            </a:r>
            <a:r>
              <a:rPr lang="en-GB" i="1" dirty="0"/>
              <a:t>&gt; </a:t>
            </a:r>
            <a:r>
              <a:rPr lang="en-GB" b="1" i="1" dirty="0"/>
              <a:t>\</a:t>
            </a:r>
            <a:r>
              <a:rPr lang="en-GB" i="1" dirty="0"/>
              <a:t> </a:t>
            </a:r>
          </a:p>
          <a:p>
            <a:pPr marL="0" indent="0">
              <a:buNone/>
            </a:pPr>
            <a:r>
              <a:rPr lang="en-GB" b="1" i="1" dirty="0"/>
              <a:t>--deploy-mode</a:t>
            </a:r>
            <a:r>
              <a:rPr lang="en-GB" i="1" dirty="0"/>
              <a:t> &lt;deploy-mode&gt; </a:t>
            </a:r>
            <a:r>
              <a:rPr lang="en-GB" b="1" i="1" dirty="0"/>
              <a:t>\</a:t>
            </a:r>
            <a:r>
              <a:rPr lang="en-GB" i="1" dirty="0"/>
              <a:t> </a:t>
            </a:r>
          </a:p>
          <a:p>
            <a:pPr marL="0" indent="0">
              <a:buNone/>
            </a:pPr>
            <a:r>
              <a:rPr lang="en-GB" b="1" i="1" dirty="0"/>
              <a:t>--conf</a:t>
            </a:r>
            <a:r>
              <a:rPr lang="en-GB" i="1" dirty="0"/>
              <a:t> &lt;key&gt;=&lt;value&gt; </a:t>
            </a:r>
            <a:r>
              <a:rPr lang="en-GB" b="1" i="1" dirty="0"/>
              <a:t>\</a:t>
            </a:r>
            <a:r>
              <a:rPr lang="en-GB" i="1" dirty="0"/>
              <a:t> </a:t>
            </a:r>
          </a:p>
          <a:p>
            <a:pPr marL="0" indent="0">
              <a:buNone/>
            </a:pPr>
            <a:r>
              <a:rPr lang="en-GB" i="1" dirty="0"/>
              <a:t>... # other options &lt;application-jar&gt; </a:t>
            </a:r>
            <a:r>
              <a:rPr lang="en-GB" b="1" i="1" dirty="0"/>
              <a:t>\</a:t>
            </a:r>
            <a:r>
              <a:rPr lang="en-GB" i="1" dirty="0"/>
              <a:t> </a:t>
            </a:r>
          </a:p>
          <a:p>
            <a:pPr marL="0" indent="0">
              <a:buNone/>
            </a:pPr>
            <a:r>
              <a:rPr lang="en-GB" i="1" dirty="0"/>
              <a:t>[application-arguments]</a:t>
            </a:r>
            <a:endParaRPr lang="en-SI" i="1" dirty="0"/>
          </a:p>
        </p:txBody>
      </p:sp>
    </p:spTree>
    <p:extLst>
      <p:ext uri="{BB962C8B-B14F-4D97-AF65-F5344CB8AC3E}">
        <p14:creationId xmlns:p14="http://schemas.microsoft.com/office/powerpoint/2010/main" val="171464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9A2F-FC06-7445-8BC4-60B58E1ECFF3}"/>
              </a:ext>
            </a:extLst>
          </p:cNvPr>
          <p:cNvSpPr>
            <a:spLocks noGrp="1"/>
          </p:cNvSpPr>
          <p:nvPr>
            <p:ph type="title"/>
          </p:nvPr>
        </p:nvSpPr>
        <p:spPr/>
        <p:txBody>
          <a:bodyPr/>
          <a:lstStyle/>
          <a:p>
            <a:r>
              <a:rPr lang="en-SI" dirty="0"/>
              <a:t>Applications: Locally, in Standalone cluster</a:t>
            </a:r>
          </a:p>
        </p:txBody>
      </p:sp>
      <p:pic>
        <p:nvPicPr>
          <p:cNvPr id="4" name="Picture 3">
            <a:extLst>
              <a:ext uri="{FF2B5EF4-FFF2-40B4-BE49-F238E27FC236}">
                <a16:creationId xmlns:a16="http://schemas.microsoft.com/office/drawing/2014/main" id="{DAC6C221-4FFF-A249-BA41-6876347079A5}"/>
              </a:ext>
            </a:extLst>
          </p:cNvPr>
          <p:cNvPicPr>
            <a:picLocks noChangeAspect="1"/>
          </p:cNvPicPr>
          <p:nvPr/>
        </p:nvPicPr>
        <p:blipFill>
          <a:blip r:embed="rId2"/>
          <a:stretch>
            <a:fillRect/>
          </a:stretch>
        </p:blipFill>
        <p:spPr>
          <a:xfrm>
            <a:off x="916259" y="1557276"/>
            <a:ext cx="5441864" cy="1871724"/>
          </a:xfrm>
          <a:prstGeom prst="rect">
            <a:avLst/>
          </a:prstGeom>
        </p:spPr>
      </p:pic>
      <p:pic>
        <p:nvPicPr>
          <p:cNvPr id="5" name="Picture 4">
            <a:extLst>
              <a:ext uri="{FF2B5EF4-FFF2-40B4-BE49-F238E27FC236}">
                <a16:creationId xmlns:a16="http://schemas.microsoft.com/office/drawing/2014/main" id="{A3DAFC77-A1D9-6641-AB40-8C7EAAA85BCC}"/>
              </a:ext>
            </a:extLst>
          </p:cNvPr>
          <p:cNvPicPr>
            <a:picLocks noChangeAspect="1"/>
          </p:cNvPicPr>
          <p:nvPr/>
        </p:nvPicPr>
        <p:blipFill>
          <a:blip r:embed="rId3"/>
          <a:stretch>
            <a:fillRect/>
          </a:stretch>
        </p:blipFill>
        <p:spPr>
          <a:xfrm>
            <a:off x="916259" y="4002669"/>
            <a:ext cx="6329559" cy="1325562"/>
          </a:xfrm>
          <a:prstGeom prst="rect">
            <a:avLst/>
          </a:prstGeom>
        </p:spPr>
      </p:pic>
    </p:spTree>
    <p:extLst>
      <p:ext uri="{BB962C8B-B14F-4D97-AF65-F5344CB8AC3E}">
        <p14:creationId xmlns:p14="http://schemas.microsoft.com/office/powerpoint/2010/main" val="2613853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9A2F-FC06-7445-8BC4-60B58E1ECFF3}"/>
              </a:ext>
            </a:extLst>
          </p:cNvPr>
          <p:cNvSpPr>
            <a:spLocks noGrp="1"/>
          </p:cNvSpPr>
          <p:nvPr>
            <p:ph type="title"/>
          </p:nvPr>
        </p:nvSpPr>
        <p:spPr/>
        <p:txBody>
          <a:bodyPr/>
          <a:lstStyle/>
          <a:p>
            <a:r>
              <a:rPr lang="en-SI" dirty="0"/>
              <a:t>Applications: Mesos and Kubernetes</a:t>
            </a:r>
          </a:p>
        </p:txBody>
      </p:sp>
      <p:pic>
        <p:nvPicPr>
          <p:cNvPr id="3" name="Picture 2">
            <a:extLst>
              <a:ext uri="{FF2B5EF4-FFF2-40B4-BE49-F238E27FC236}">
                <a16:creationId xmlns:a16="http://schemas.microsoft.com/office/drawing/2014/main" id="{95C75A90-CCCC-504E-BDB9-EEA12F77A83C}"/>
              </a:ext>
            </a:extLst>
          </p:cNvPr>
          <p:cNvPicPr>
            <a:picLocks noChangeAspect="1"/>
          </p:cNvPicPr>
          <p:nvPr/>
        </p:nvPicPr>
        <p:blipFill>
          <a:blip r:embed="rId2"/>
          <a:stretch>
            <a:fillRect/>
          </a:stretch>
        </p:blipFill>
        <p:spPr>
          <a:xfrm>
            <a:off x="647700" y="1529769"/>
            <a:ext cx="5448300" cy="1828800"/>
          </a:xfrm>
          <a:prstGeom prst="rect">
            <a:avLst/>
          </a:prstGeom>
        </p:spPr>
      </p:pic>
      <p:pic>
        <p:nvPicPr>
          <p:cNvPr id="6" name="Picture 5">
            <a:extLst>
              <a:ext uri="{FF2B5EF4-FFF2-40B4-BE49-F238E27FC236}">
                <a16:creationId xmlns:a16="http://schemas.microsoft.com/office/drawing/2014/main" id="{72617841-1BF2-A447-8D6C-DE3911B7C309}"/>
              </a:ext>
            </a:extLst>
          </p:cNvPr>
          <p:cNvPicPr>
            <a:picLocks noChangeAspect="1"/>
          </p:cNvPicPr>
          <p:nvPr/>
        </p:nvPicPr>
        <p:blipFill>
          <a:blip r:embed="rId3"/>
          <a:stretch>
            <a:fillRect/>
          </a:stretch>
        </p:blipFill>
        <p:spPr>
          <a:xfrm>
            <a:off x="647699" y="4327447"/>
            <a:ext cx="5595343" cy="2062201"/>
          </a:xfrm>
          <a:prstGeom prst="rect">
            <a:avLst/>
          </a:prstGeom>
        </p:spPr>
      </p:pic>
    </p:spTree>
    <p:extLst>
      <p:ext uri="{BB962C8B-B14F-4D97-AF65-F5344CB8AC3E}">
        <p14:creationId xmlns:p14="http://schemas.microsoft.com/office/powerpoint/2010/main" val="94156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B91B-997F-A64F-8EA0-6EEC75364421}"/>
              </a:ext>
            </a:extLst>
          </p:cNvPr>
          <p:cNvSpPr>
            <a:spLocks noGrp="1"/>
          </p:cNvSpPr>
          <p:nvPr>
            <p:ph type="title"/>
          </p:nvPr>
        </p:nvSpPr>
        <p:spPr/>
        <p:txBody>
          <a:bodyPr/>
          <a:lstStyle/>
          <a:p>
            <a:r>
              <a:rPr lang="en-SI" dirty="0"/>
              <a:t>Module 1 – Task 1</a:t>
            </a:r>
          </a:p>
        </p:txBody>
      </p:sp>
      <p:sp>
        <p:nvSpPr>
          <p:cNvPr id="3" name="Content Placeholder 2">
            <a:extLst>
              <a:ext uri="{FF2B5EF4-FFF2-40B4-BE49-F238E27FC236}">
                <a16:creationId xmlns:a16="http://schemas.microsoft.com/office/drawing/2014/main" id="{71FEC558-208A-414E-B036-581FAF7C0F1D}"/>
              </a:ext>
            </a:extLst>
          </p:cNvPr>
          <p:cNvSpPr>
            <a:spLocks noGrp="1"/>
          </p:cNvSpPr>
          <p:nvPr>
            <p:ph idx="1"/>
          </p:nvPr>
        </p:nvSpPr>
        <p:spPr>
          <a:xfrm>
            <a:off x="715537" y="1847927"/>
            <a:ext cx="10515600" cy="4351338"/>
          </a:xfrm>
        </p:spPr>
        <p:txBody>
          <a:bodyPr/>
          <a:lstStyle/>
          <a:p>
            <a:r>
              <a:rPr lang="en-SI" dirty="0"/>
              <a:t>Explore Spark</a:t>
            </a:r>
          </a:p>
          <a:p>
            <a:r>
              <a:rPr lang="en-SI" dirty="0"/>
              <a:t>Run Jupyter Notebook locally</a:t>
            </a:r>
          </a:p>
          <a:p>
            <a:r>
              <a:rPr lang="en-SI" dirty="0"/>
              <a:t>Connect to Azure</a:t>
            </a:r>
          </a:p>
          <a:p>
            <a:endParaRPr lang="en-SI" dirty="0"/>
          </a:p>
          <a:p>
            <a:pPr marL="0" indent="0">
              <a:buNone/>
            </a:pPr>
            <a:endParaRPr lang="en-SI" dirty="0"/>
          </a:p>
        </p:txBody>
      </p:sp>
      <p:pic>
        <p:nvPicPr>
          <p:cNvPr id="4" name="Picture 3">
            <a:extLst>
              <a:ext uri="{FF2B5EF4-FFF2-40B4-BE49-F238E27FC236}">
                <a16:creationId xmlns:a16="http://schemas.microsoft.com/office/drawing/2014/main" id="{6D9F8278-3A17-A748-B55E-277C44F0F6C0}"/>
              </a:ext>
            </a:extLst>
          </p:cNvPr>
          <p:cNvPicPr>
            <a:picLocks noChangeAspect="1"/>
          </p:cNvPicPr>
          <p:nvPr/>
        </p:nvPicPr>
        <p:blipFill>
          <a:blip r:embed="rId2"/>
          <a:stretch>
            <a:fillRect/>
          </a:stretch>
        </p:blipFill>
        <p:spPr>
          <a:xfrm>
            <a:off x="1622120" y="3338425"/>
            <a:ext cx="8947759" cy="2741908"/>
          </a:xfrm>
          <a:prstGeom prst="rect">
            <a:avLst/>
          </a:prstGeom>
        </p:spPr>
      </p:pic>
      <p:sp>
        <p:nvSpPr>
          <p:cNvPr id="5" name="Rectangle 4">
            <a:extLst>
              <a:ext uri="{FF2B5EF4-FFF2-40B4-BE49-F238E27FC236}">
                <a16:creationId xmlns:a16="http://schemas.microsoft.com/office/drawing/2014/main" id="{AC58706F-42B8-6947-B3D3-C50EC5832FCE}"/>
              </a:ext>
            </a:extLst>
          </p:cNvPr>
          <p:cNvSpPr/>
          <p:nvPr/>
        </p:nvSpPr>
        <p:spPr>
          <a:xfrm>
            <a:off x="472068" y="6169709"/>
            <a:ext cx="6096000" cy="646331"/>
          </a:xfrm>
          <a:prstGeom prst="rect">
            <a:avLst/>
          </a:prstGeom>
        </p:spPr>
        <p:txBody>
          <a:bodyPr>
            <a:spAutoFit/>
          </a:bodyPr>
          <a:lstStyle/>
          <a:p>
            <a:r>
              <a:rPr lang="en-GB" dirty="0">
                <a:hlinkClick r:id="rId3"/>
              </a:rPr>
              <a:t>Check: Advent of 2021, Day 3 – Getting around CLI and WEB UI in Apache Spark | TomazTsql (wordpress.com)</a:t>
            </a:r>
            <a:endParaRPr lang="en-SI" dirty="0"/>
          </a:p>
        </p:txBody>
      </p:sp>
    </p:spTree>
    <p:extLst>
      <p:ext uri="{BB962C8B-B14F-4D97-AF65-F5344CB8AC3E}">
        <p14:creationId xmlns:p14="http://schemas.microsoft.com/office/powerpoint/2010/main" val="1167948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2</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endParaRPr lang="en-SI"/>
          </a:p>
        </p:txBody>
      </p:sp>
    </p:spTree>
    <p:extLst>
      <p:ext uri="{BB962C8B-B14F-4D97-AF65-F5344CB8AC3E}">
        <p14:creationId xmlns:p14="http://schemas.microsoft.com/office/powerpoint/2010/main" val="271635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1C7C-8DD1-704C-9D54-84208539181C}"/>
              </a:ext>
            </a:extLst>
          </p:cNvPr>
          <p:cNvSpPr>
            <a:spLocks noGrp="1"/>
          </p:cNvSpPr>
          <p:nvPr>
            <p:ph type="title"/>
          </p:nvPr>
        </p:nvSpPr>
        <p:spPr/>
        <p:txBody>
          <a:bodyPr/>
          <a:lstStyle/>
          <a:p>
            <a:r>
              <a:rPr lang="en-SI" dirty="0"/>
              <a:t>With you today</a:t>
            </a:r>
          </a:p>
        </p:txBody>
      </p:sp>
      <p:sp>
        <p:nvSpPr>
          <p:cNvPr id="8" name="Content Placeholder 2">
            <a:extLst>
              <a:ext uri="{FF2B5EF4-FFF2-40B4-BE49-F238E27FC236}">
                <a16:creationId xmlns:a16="http://schemas.microsoft.com/office/drawing/2014/main" id="{68450D72-BCAC-434B-B0B1-AD32F598B786}"/>
              </a:ext>
            </a:extLst>
          </p:cNvPr>
          <p:cNvSpPr txBox="1">
            <a:spLocks/>
          </p:cNvSpPr>
          <p:nvPr/>
        </p:nvSpPr>
        <p:spPr>
          <a:xfrm>
            <a:off x="636443" y="1762695"/>
            <a:ext cx="6288782" cy="3450772"/>
          </a:xfrm>
          <a:prstGeom prst="rect">
            <a:avLst/>
          </a:prstGeom>
        </p:spPr>
        <p:txBody>
          <a:bodyPr vert="horz" wrap="square" lIns="90300" tIns="56439" rIns="90300" bIns="56439" rtlCol="0">
            <a:norm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l-SI" sz="2538" dirty="0">
                <a:solidFill>
                  <a:schemeClr val="tx1"/>
                </a:solidFill>
                <a:latin typeface="Segoe UI Light" panose="020B0502040204020203" pitchFamily="34" charset="0"/>
              </a:rPr>
              <a:t>BI Developer | data analyst | data scientist</a:t>
            </a:r>
          </a:p>
          <a:p>
            <a:r>
              <a:rPr lang="sl-SI" sz="2538" dirty="0">
                <a:solidFill>
                  <a:schemeClr val="tx1"/>
                </a:solidFill>
                <a:latin typeface="Segoe UI Light" panose="020B0502040204020203" pitchFamily="34" charset="0"/>
              </a:rPr>
              <a:t>SQL Server, SAS, R, </a:t>
            </a:r>
            <a:r>
              <a:rPr lang="sl-SI" sz="2538" dirty="0" err="1">
                <a:solidFill>
                  <a:schemeClr val="tx1"/>
                </a:solidFill>
                <a:latin typeface="Segoe UI Light" panose="020B0502040204020203" pitchFamily="34" charset="0"/>
              </a:rPr>
              <a:t>Python</a:t>
            </a:r>
            <a:r>
              <a:rPr lang="sl-SI" sz="2538" dirty="0">
                <a:solidFill>
                  <a:schemeClr val="tx1"/>
                </a:solidFill>
                <a:latin typeface="Segoe UI Light" panose="020B0502040204020203" pitchFamily="34" charset="0"/>
              </a:rPr>
              <a:t>, C#, SAP, SPSS</a:t>
            </a:r>
          </a:p>
          <a:p>
            <a:r>
              <a:rPr lang="sl-SI" sz="2538" dirty="0">
                <a:solidFill>
                  <a:schemeClr val="tx1"/>
                </a:solidFill>
                <a:latin typeface="Segoe UI Light" panose="020B0502040204020203" pitchFamily="34" charset="0"/>
              </a:rPr>
              <a:t>20years experience MSSQL, DEV, BI, DM</a:t>
            </a:r>
          </a:p>
          <a:p>
            <a:r>
              <a:rPr lang="sl-SI" sz="2538" dirty="0">
                <a:solidFill>
                  <a:schemeClr val="tx1"/>
                </a:solidFill>
                <a:latin typeface="Segoe UI Light" panose="020B0502040204020203" pitchFamily="34" charset="0"/>
              </a:rPr>
              <a:t>Frequent community speaker</a:t>
            </a:r>
          </a:p>
          <a:p>
            <a:r>
              <a:rPr lang="sl-SI" sz="2538" dirty="0">
                <a:solidFill>
                  <a:schemeClr val="tx1"/>
                </a:solidFill>
                <a:latin typeface="Segoe UI Light" panose="020B0502040204020203" pitchFamily="34" charset="0"/>
              </a:rPr>
              <a:t>Avid coffee drinker &amp; bicycle junkie</a:t>
            </a:r>
          </a:p>
        </p:txBody>
      </p:sp>
      <p:pic>
        <p:nvPicPr>
          <p:cNvPr id="9" name="Picture 8">
            <a:extLst>
              <a:ext uri="{FF2B5EF4-FFF2-40B4-BE49-F238E27FC236}">
                <a16:creationId xmlns:a16="http://schemas.microsoft.com/office/drawing/2014/main" id="{F1313F32-4EE8-5C40-81D6-7EE78A80B6FB}"/>
              </a:ext>
            </a:extLst>
          </p:cNvPr>
          <p:cNvPicPr>
            <a:picLocks noChangeAspect="1"/>
          </p:cNvPicPr>
          <p:nvPr/>
        </p:nvPicPr>
        <p:blipFill>
          <a:blip r:embed="rId2"/>
          <a:stretch>
            <a:fillRect/>
          </a:stretch>
        </p:blipFill>
        <p:spPr>
          <a:xfrm>
            <a:off x="6441460" y="3429000"/>
            <a:ext cx="5415180" cy="2871686"/>
          </a:xfrm>
          <a:prstGeom prst="rect">
            <a:avLst/>
          </a:prstGeom>
        </p:spPr>
      </p:pic>
      <p:pic>
        <p:nvPicPr>
          <p:cNvPr id="10" name="Picture 9">
            <a:extLst>
              <a:ext uri="{FF2B5EF4-FFF2-40B4-BE49-F238E27FC236}">
                <a16:creationId xmlns:a16="http://schemas.microsoft.com/office/drawing/2014/main" id="{EA5C4FB6-EF5F-4A4F-97BA-53AAF1D44721}"/>
              </a:ext>
            </a:extLst>
          </p:cNvPr>
          <p:cNvPicPr>
            <a:picLocks noChangeAspect="1"/>
          </p:cNvPicPr>
          <p:nvPr/>
        </p:nvPicPr>
        <p:blipFill>
          <a:blip r:embed="rId3"/>
          <a:stretch>
            <a:fillRect/>
          </a:stretch>
        </p:blipFill>
        <p:spPr>
          <a:xfrm>
            <a:off x="9955505" y="310246"/>
            <a:ext cx="2162477" cy="2114845"/>
          </a:xfrm>
          <a:prstGeom prst="rect">
            <a:avLst/>
          </a:prstGeom>
        </p:spPr>
      </p:pic>
      <p:pic>
        <p:nvPicPr>
          <p:cNvPr id="11" name="Picture 10">
            <a:extLst>
              <a:ext uri="{FF2B5EF4-FFF2-40B4-BE49-F238E27FC236}">
                <a16:creationId xmlns:a16="http://schemas.microsoft.com/office/drawing/2014/main" id="{7E7992F1-88E2-AF4C-87E7-891AD6842F47}"/>
              </a:ext>
            </a:extLst>
          </p:cNvPr>
          <p:cNvPicPr>
            <a:picLocks noChangeAspect="1"/>
          </p:cNvPicPr>
          <p:nvPr/>
        </p:nvPicPr>
        <p:blipFill>
          <a:blip r:embed="rId4"/>
          <a:stretch>
            <a:fillRect/>
          </a:stretch>
        </p:blipFill>
        <p:spPr>
          <a:xfrm>
            <a:off x="11353800" y="2504369"/>
            <a:ext cx="789878" cy="789878"/>
          </a:xfrm>
          <a:prstGeom prst="rect">
            <a:avLst/>
          </a:prstGeom>
        </p:spPr>
      </p:pic>
    </p:spTree>
    <p:extLst>
      <p:ext uri="{BB962C8B-B14F-4D97-AF65-F5344CB8AC3E}">
        <p14:creationId xmlns:p14="http://schemas.microsoft.com/office/powerpoint/2010/main" val="1692219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Module 2</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p:txBody>
          <a:bodyPr/>
          <a:lstStyle/>
          <a:p>
            <a:pPr marL="0" indent="0">
              <a:buNone/>
            </a:pPr>
            <a:r>
              <a:rPr lang="en-GB" dirty="0"/>
              <a:t>Basic Spark data structures (RDDs) </a:t>
            </a:r>
          </a:p>
          <a:p>
            <a:pPr lvl="1"/>
            <a:r>
              <a:rPr lang="en-GB" dirty="0"/>
              <a:t>RDDs and operations</a:t>
            </a:r>
          </a:p>
          <a:p>
            <a:pPr lvl="1"/>
            <a:r>
              <a:rPr lang="en-GB" dirty="0"/>
              <a:t>RDD transformation and RDD actions</a:t>
            </a:r>
          </a:p>
          <a:p>
            <a:pPr marL="0" indent="0">
              <a:buNone/>
            </a:pPr>
            <a:r>
              <a:rPr lang="en-GB" dirty="0"/>
              <a:t>Creating </a:t>
            </a:r>
            <a:r>
              <a:rPr lang="en-GB" dirty="0" err="1"/>
              <a:t>DataFrames</a:t>
            </a:r>
            <a:endParaRPr lang="en-GB" dirty="0"/>
          </a:p>
          <a:p>
            <a:pPr marL="0" indent="0">
              <a:buNone/>
            </a:pPr>
            <a:r>
              <a:rPr lang="en-GB" dirty="0"/>
              <a:t>Creating </a:t>
            </a:r>
            <a:r>
              <a:rPr lang="en-GB" dirty="0" err="1"/>
              <a:t>DataSets</a:t>
            </a:r>
            <a:endParaRPr lang="en-GB" dirty="0"/>
          </a:p>
          <a:p>
            <a:pPr marL="0" indent="0">
              <a:buNone/>
            </a:pPr>
            <a:r>
              <a:rPr lang="en-GB" dirty="0"/>
              <a:t>Working with Spark API</a:t>
            </a:r>
            <a:r>
              <a:rPr lang="en-SI" dirty="0"/>
              <a:t> </a:t>
            </a:r>
          </a:p>
          <a:p>
            <a:pPr lvl="1"/>
            <a:r>
              <a:rPr lang="en-SI" dirty="0"/>
              <a:t>Spark DataFrame API </a:t>
            </a:r>
          </a:p>
          <a:p>
            <a:pPr lvl="1"/>
            <a:r>
              <a:rPr lang="en-SI" dirty="0"/>
              <a:t>Structured API (SQL)</a:t>
            </a:r>
            <a:endParaRPr lang="en-GB" dirty="0"/>
          </a:p>
        </p:txBody>
      </p:sp>
    </p:spTree>
    <p:extLst>
      <p:ext uri="{BB962C8B-B14F-4D97-AF65-F5344CB8AC3E}">
        <p14:creationId xmlns:p14="http://schemas.microsoft.com/office/powerpoint/2010/main" val="2001942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Spark Programming concepts - RDD</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lstStyle/>
          <a:p>
            <a:r>
              <a:rPr lang="sl-SI" dirty="0"/>
              <a:t>RDD – Resilient distributed datases</a:t>
            </a:r>
          </a:p>
          <a:p>
            <a:r>
              <a:rPr lang="sl-SI" dirty="0"/>
              <a:t>Basic data representation in Spark</a:t>
            </a:r>
          </a:p>
          <a:p>
            <a:r>
              <a:rPr lang="sl-SI" dirty="0"/>
              <a:t>A distributed collection of items – partitions</a:t>
            </a:r>
          </a:p>
          <a:p>
            <a:pPr lvl="1"/>
            <a:r>
              <a:rPr lang="sl-SI" dirty="0"/>
              <a:t>Enables parallel operations</a:t>
            </a:r>
          </a:p>
          <a:p>
            <a:r>
              <a:rPr lang="sl-SI" dirty="0"/>
              <a:t>RDDs are immutable (”read-only“)</a:t>
            </a:r>
          </a:p>
          <a:p>
            <a:r>
              <a:rPr lang="sl-SI" dirty="0"/>
              <a:t>Fault-tolerant</a:t>
            </a:r>
          </a:p>
          <a:p>
            <a:pPr lvl="1"/>
            <a:r>
              <a:rPr lang="sl-SI" dirty="0"/>
              <a:t>Achieving 100% data preseration, every function creates new partition</a:t>
            </a:r>
          </a:p>
          <a:p>
            <a:r>
              <a:rPr lang="sl-SI" dirty="0"/>
              <a:t>Caching and different storage levels possible</a:t>
            </a:r>
          </a:p>
          <a:p>
            <a:r>
              <a:rPr lang="sl-SI" dirty="0"/>
              <a:t>Supports a set of Spark transformation and actions</a:t>
            </a:r>
            <a:endParaRPr lang="en-GB" dirty="0"/>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508837" y="1954717"/>
            <a:ext cx="4248373" cy="2641616"/>
          </a:xfrm>
          <a:prstGeom prst="rect">
            <a:avLst/>
          </a:prstGeom>
        </p:spPr>
      </p:pic>
    </p:spTree>
    <p:extLst>
      <p:ext uri="{BB962C8B-B14F-4D97-AF65-F5344CB8AC3E}">
        <p14:creationId xmlns:p14="http://schemas.microsoft.com/office/powerpoint/2010/main" val="3078364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Spark Programming concepts - RDD</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normAutofit/>
          </a:bodyPr>
          <a:lstStyle/>
          <a:p>
            <a:r>
              <a:rPr lang="sl-SI" dirty="0"/>
              <a:t>Computations are expressed using</a:t>
            </a:r>
          </a:p>
          <a:p>
            <a:pPr lvl="1"/>
            <a:r>
              <a:rPr lang="sl-SI" dirty="0"/>
              <a:t>Creation of new RDDs</a:t>
            </a:r>
          </a:p>
          <a:p>
            <a:pPr lvl="1"/>
            <a:r>
              <a:rPr lang="sl-SI" dirty="0"/>
              <a:t>Transforming existing RDDs</a:t>
            </a:r>
          </a:p>
          <a:p>
            <a:pPr lvl="1"/>
            <a:r>
              <a:rPr lang="sl-SI" dirty="0"/>
              <a:t>Operations on RDDs to compute results (actions!)</a:t>
            </a:r>
          </a:p>
          <a:p>
            <a:pPr lvl="1"/>
            <a:endParaRPr lang="sl-SI" dirty="0"/>
          </a:p>
          <a:p>
            <a:r>
              <a:rPr lang="sl-SI" dirty="0"/>
              <a:t>Distributes the data within RDDs across nodes</a:t>
            </a:r>
          </a:p>
          <a:p>
            <a:pPr marL="0" indent="0">
              <a:buNone/>
            </a:pPr>
            <a:r>
              <a:rPr lang="sl-SI" dirty="0"/>
              <a:t>(executors) in the clust and parallelizes the </a:t>
            </a:r>
          </a:p>
          <a:p>
            <a:pPr marL="0" indent="0">
              <a:buNone/>
            </a:pPr>
            <a:r>
              <a:rPr lang="sl-SI" dirty="0"/>
              <a:t>calculations</a:t>
            </a:r>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508837" y="1954717"/>
            <a:ext cx="4248373" cy="2641616"/>
          </a:xfrm>
          <a:prstGeom prst="rect">
            <a:avLst/>
          </a:prstGeom>
        </p:spPr>
      </p:pic>
    </p:spTree>
    <p:extLst>
      <p:ext uri="{BB962C8B-B14F-4D97-AF65-F5344CB8AC3E}">
        <p14:creationId xmlns:p14="http://schemas.microsoft.com/office/powerpoint/2010/main" val="908866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RDD operations</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normAutofit/>
          </a:bodyPr>
          <a:lstStyle/>
          <a:p>
            <a:r>
              <a:rPr lang="sl-SI" dirty="0"/>
              <a:t>RDDs enable following operations</a:t>
            </a:r>
          </a:p>
          <a:p>
            <a:pPr lvl="1"/>
            <a:r>
              <a:rPr lang="sl-SI" b="1" dirty="0"/>
              <a:t>transformations</a:t>
            </a:r>
          </a:p>
          <a:p>
            <a:pPr lvl="2"/>
            <a:r>
              <a:rPr lang="sl-SI" dirty="0"/>
              <a:t>lazy operations that return a new RDD from input RDDs</a:t>
            </a:r>
          </a:p>
          <a:p>
            <a:pPr lvl="2"/>
            <a:r>
              <a:rPr lang="sl-SI" dirty="0"/>
              <a:t>narrow or wide types</a:t>
            </a:r>
          </a:p>
          <a:p>
            <a:pPr lvl="2"/>
            <a:r>
              <a:rPr lang="sl-SI" dirty="0"/>
              <a:t>examples: map, filter, join, groupByKey...</a:t>
            </a:r>
          </a:p>
          <a:p>
            <a:pPr lvl="1"/>
            <a:r>
              <a:rPr lang="sl-SI" b="1" dirty="0"/>
              <a:t>actions</a:t>
            </a:r>
          </a:p>
          <a:p>
            <a:pPr lvl="2"/>
            <a:r>
              <a:rPr lang="sl-SI" dirty="0"/>
              <a:t>return a result or write to storage, </a:t>
            </a:r>
            <a:br>
              <a:rPr lang="sl-SI" dirty="0"/>
            </a:br>
            <a:r>
              <a:rPr lang="sl-SI" dirty="0"/>
              <a:t>execute transformations</a:t>
            </a:r>
          </a:p>
          <a:p>
            <a:pPr lvl="2"/>
            <a:r>
              <a:rPr lang="sl-SI" dirty="0"/>
              <a:t>examples: count, collect, save</a:t>
            </a:r>
          </a:p>
          <a:p>
            <a:endParaRPr lang="sl-SI" dirty="0"/>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105427" y="3429000"/>
            <a:ext cx="4248373" cy="2641616"/>
          </a:xfrm>
          <a:prstGeom prst="rect">
            <a:avLst/>
          </a:prstGeom>
        </p:spPr>
      </p:pic>
    </p:spTree>
    <p:extLst>
      <p:ext uri="{BB962C8B-B14F-4D97-AF65-F5344CB8AC3E}">
        <p14:creationId xmlns:p14="http://schemas.microsoft.com/office/powerpoint/2010/main" val="4137165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BB17-61E7-CC4F-A717-7ADC56208D09}"/>
              </a:ext>
            </a:extLst>
          </p:cNvPr>
          <p:cNvSpPr>
            <a:spLocks noGrp="1"/>
          </p:cNvSpPr>
          <p:nvPr>
            <p:ph type="title"/>
          </p:nvPr>
        </p:nvSpPr>
        <p:spPr/>
        <p:txBody>
          <a:bodyPr/>
          <a:lstStyle/>
          <a:p>
            <a:r>
              <a:rPr lang="en-SI" dirty="0"/>
              <a:t>RDD: Transformation and actions</a:t>
            </a:r>
          </a:p>
        </p:txBody>
      </p:sp>
      <p:pic>
        <p:nvPicPr>
          <p:cNvPr id="4" name="Picture 3">
            <a:extLst>
              <a:ext uri="{FF2B5EF4-FFF2-40B4-BE49-F238E27FC236}">
                <a16:creationId xmlns:a16="http://schemas.microsoft.com/office/drawing/2014/main" id="{BD8B469E-9295-5641-9BFE-41FFCD993008}"/>
              </a:ext>
            </a:extLst>
          </p:cNvPr>
          <p:cNvPicPr>
            <a:picLocks noChangeAspect="1"/>
          </p:cNvPicPr>
          <p:nvPr/>
        </p:nvPicPr>
        <p:blipFill>
          <a:blip r:embed="rId2"/>
          <a:stretch>
            <a:fillRect/>
          </a:stretch>
        </p:blipFill>
        <p:spPr>
          <a:xfrm>
            <a:off x="1036187" y="2026289"/>
            <a:ext cx="4229643" cy="3103271"/>
          </a:xfrm>
          <a:prstGeom prst="rect">
            <a:avLst/>
          </a:prstGeom>
        </p:spPr>
      </p:pic>
      <p:pic>
        <p:nvPicPr>
          <p:cNvPr id="5" name="Picture 2" descr="Narrow/wide transformations">
            <a:extLst>
              <a:ext uri="{FF2B5EF4-FFF2-40B4-BE49-F238E27FC236}">
                <a16:creationId xmlns:a16="http://schemas.microsoft.com/office/drawing/2014/main" id="{DC94700E-C521-C748-8641-4D02BA39F4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65142" y="1569147"/>
            <a:ext cx="58128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65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8D81-13A2-B44E-B25F-304BCB969E2A}"/>
              </a:ext>
            </a:extLst>
          </p:cNvPr>
          <p:cNvSpPr>
            <a:spLocks noGrp="1"/>
          </p:cNvSpPr>
          <p:nvPr>
            <p:ph type="title"/>
          </p:nvPr>
        </p:nvSpPr>
        <p:spPr/>
        <p:txBody>
          <a:bodyPr/>
          <a:lstStyle/>
          <a:p>
            <a:r>
              <a:rPr lang="en-SI" dirty="0"/>
              <a:t>RDD Transformation vs. Actions</a:t>
            </a:r>
          </a:p>
        </p:txBody>
      </p:sp>
      <p:pic>
        <p:nvPicPr>
          <p:cNvPr id="4" name="Picture 3">
            <a:extLst>
              <a:ext uri="{FF2B5EF4-FFF2-40B4-BE49-F238E27FC236}">
                <a16:creationId xmlns:a16="http://schemas.microsoft.com/office/drawing/2014/main" id="{178688B2-DE47-C847-99BE-A6978AFF3E34}"/>
              </a:ext>
            </a:extLst>
          </p:cNvPr>
          <p:cNvPicPr>
            <a:picLocks noChangeAspect="1"/>
          </p:cNvPicPr>
          <p:nvPr/>
        </p:nvPicPr>
        <p:blipFill>
          <a:blip r:embed="rId3"/>
          <a:stretch>
            <a:fillRect/>
          </a:stretch>
        </p:blipFill>
        <p:spPr>
          <a:xfrm>
            <a:off x="691375" y="1588810"/>
            <a:ext cx="8218029" cy="4814111"/>
          </a:xfrm>
          <a:prstGeom prst="rect">
            <a:avLst/>
          </a:prstGeom>
        </p:spPr>
      </p:pic>
      <p:sp>
        <p:nvSpPr>
          <p:cNvPr id="5" name="TextBox 4">
            <a:extLst>
              <a:ext uri="{FF2B5EF4-FFF2-40B4-BE49-F238E27FC236}">
                <a16:creationId xmlns:a16="http://schemas.microsoft.com/office/drawing/2014/main" id="{ADF65946-6E8A-D044-BFF0-D955DA1E40FA}"/>
              </a:ext>
            </a:extLst>
          </p:cNvPr>
          <p:cNvSpPr txBox="1"/>
          <p:nvPr/>
        </p:nvSpPr>
        <p:spPr>
          <a:xfrm>
            <a:off x="9277815" y="6402921"/>
            <a:ext cx="2319453" cy="369332"/>
          </a:xfrm>
          <a:prstGeom prst="rect">
            <a:avLst/>
          </a:prstGeom>
          <a:noFill/>
        </p:spPr>
        <p:txBody>
          <a:bodyPr wrap="square" rtlCol="0">
            <a:spAutoFit/>
          </a:bodyPr>
          <a:lstStyle/>
          <a:p>
            <a:r>
              <a:rPr lang="en-SI" dirty="0"/>
              <a:t>Source: URL</a:t>
            </a:r>
          </a:p>
        </p:txBody>
      </p:sp>
    </p:spTree>
    <p:extLst>
      <p:ext uri="{BB962C8B-B14F-4D97-AF65-F5344CB8AC3E}">
        <p14:creationId xmlns:p14="http://schemas.microsoft.com/office/powerpoint/2010/main" val="3984800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601E-371B-904B-B7F9-D53EE1FEA162}"/>
              </a:ext>
            </a:extLst>
          </p:cNvPr>
          <p:cNvSpPr>
            <a:spLocks noGrp="1"/>
          </p:cNvSpPr>
          <p:nvPr>
            <p:ph type="title"/>
          </p:nvPr>
        </p:nvSpPr>
        <p:spPr/>
        <p:txBody>
          <a:bodyPr/>
          <a:lstStyle/>
          <a:p>
            <a:r>
              <a:rPr lang="en-SI" dirty="0"/>
              <a:t>RDD in Spark</a:t>
            </a:r>
          </a:p>
        </p:txBody>
      </p:sp>
      <p:sp>
        <p:nvSpPr>
          <p:cNvPr id="3" name="Content Placeholder 2">
            <a:extLst>
              <a:ext uri="{FF2B5EF4-FFF2-40B4-BE49-F238E27FC236}">
                <a16:creationId xmlns:a16="http://schemas.microsoft.com/office/drawing/2014/main" id="{D047BA45-8EF3-AC4B-A3E8-D2112A1B847E}"/>
              </a:ext>
            </a:extLst>
          </p:cNvPr>
          <p:cNvSpPr>
            <a:spLocks noGrp="1"/>
          </p:cNvSpPr>
          <p:nvPr>
            <p:ph idx="1"/>
          </p:nvPr>
        </p:nvSpPr>
        <p:spPr/>
        <p:txBody>
          <a:bodyPr/>
          <a:lstStyle/>
          <a:p>
            <a:r>
              <a:rPr lang="en-SI" dirty="0"/>
              <a:t>Continue with notebooks</a:t>
            </a:r>
          </a:p>
          <a:p>
            <a:r>
              <a:rPr lang="en-SI" dirty="0"/>
              <a:t>Explore Spark Web UI</a:t>
            </a:r>
          </a:p>
        </p:txBody>
      </p:sp>
    </p:spTree>
    <p:extLst>
      <p:ext uri="{BB962C8B-B14F-4D97-AF65-F5344CB8AC3E}">
        <p14:creationId xmlns:p14="http://schemas.microsoft.com/office/powerpoint/2010/main" val="2580329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050139" y="538333"/>
            <a:ext cx="9697078" cy="812449"/>
          </a:xfrm>
        </p:spPr>
        <p:txBody>
          <a:bodyPr/>
          <a:lstStyle/>
          <a:p>
            <a:pPr lvl="0"/>
            <a:r>
              <a:rPr lang="sl-SI" sz="2800" dirty="0">
                <a:solidFill>
                  <a:schemeClr val="tx1"/>
                </a:solidFill>
              </a:rPr>
              <a:t>RDD in Spark and explore Web UI</a:t>
            </a:r>
            <a:endParaRPr lang="en" sz="2800" dirty="0">
              <a:solidFill>
                <a:schemeClr val="tx1"/>
              </a:solidFill>
            </a:endParaRPr>
          </a:p>
        </p:txBody>
      </p:sp>
      <p:sp>
        <p:nvSpPr>
          <p:cNvPr id="111" name="Shape 111"/>
          <p:cNvSpPr txBox="1">
            <a:spLocks noGrp="1"/>
          </p:cNvSpPr>
          <p:nvPr>
            <p:ph type="body" idx="1"/>
          </p:nvPr>
        </p:nvSpPr>
        <p:spPr>
          <a:xfrm>
            <a:off x="1247460" y="1350782"/>
            <a:ext cx="10728949" cy="3552394"/>
          </a:xfrm>
        </p:spPr>
        <p:txBody>
          <a:bodyPr/>
          <a:lstStyle/>
          <a:p>
            <a:pPr marL="0" indent="0">
              <a:buNone/>
            </a:pPr>
            <a:r>
              <a:rPr lang="sl-SI" sz="2000" dirty="0"/>
              <a:t>We will use pySpark library interactively  </a:t>
            </a:r>
          </a:p>
          <a:p>
            <a:pPr marL="414772" lvl="1" indent="0">
              <a:buNone/>
            </a:pPr>
            <a:r>
              <a:rPr lang="sl-SI" sz="1800" dirty="0">
                <a:latin typeface="Consolas" panose="020B0609020204030204" pitchFamily="49" charset="0"/>
                <a:cs typeface="Consolas" panose="020B0609020204030204" pitchFamily="49" charset="0"/>
              </a:rPr>
              <a:t>import pyspark</a:t>
            </a:r>
          </a:p>
          <a:p>
            <a:pPr marL="414772" lvl="1" indent="0">
              <a:buNone/>
            </a:pPr>
            <a:r>
              <a:rPr lang="sl-SI" sz="1800" dirty="0">
                <a:latin typeface="Consolas" panose="020B0609020204030204" pitchFamily="49" charset="0"/>
                <a:cs typeface="Consolas" panose="020B0609020204030204" pitchFamily="49" charset="0"/>
              </a:rPr>
              <a:t>sc = pyspark.SparkContext(appName=‚‘SparkWorkshopSQLBits', master='local[1]')</a:t>
            </a:r>
          </a:p>
        </p:txBody>
      </p:sp>
      <p:pic>
        <p:nvPicPr>
          <p:cNvPr id="3" name="Picture 2">
            <a:extLst>
              <a:ext uri="{FF2B5EF4-FFF2-40B4-BE49-F238E27FC236}">
                <a16:creationId xmlns:a16="http://schemas.microsoft.com/office/drawing/2014/main" id="{D62BAB12-F7BF-3C40-B9FF-E9DDF61FCF52}"/>
              </a:ext>
            </a:extLst>
          </p:cNvPr>
          <p:cNvPicPr>
            <a:picLocks noChangeAspect="1"/>
          </p:cNvPicPr>
          <p:nvPr/>
        </p:nvPicPr>
        <p:blipFill>
          <a:blip r:embed="rId3"/>
          <a:stretch>
            <a:fillRect/>
          </a:stretch>
        </p:blipFill>
        <p:spPr>
          <a:xfrm>
            <a:off x="1634198" y="3670552"/>
            <a:ext cx="8745184" cy="871979"/>
          </a:xfrm>
          <a:prstGeom prst="rect">
            <a:avLst/>
          </a:prstGeom>
        </p:spPr>
      </p:pic>
      <p:sp>
        <p:nvSpPr>
          <p:cNvPr id="4" name="Rectangle 3">
            <a:extLst>
              <a:ext uri="{FF2B5EF4-FFF2-40B4-BE49-F238E27FC236}">
                <a16:creationId xmlns:a16="http://schemas.microsoft.com/office/drawing/2014/main" id="{4DA59E14-40A9-3F40-A468-44D8F5000A6E}"/>
              </a:ext>
            </a:extLst>
          </p:cNvPr>
          <p:cNvSpPr/>
          <p:nvPr/>
        </p:nvSpPr>
        <p:spPr>
          <a:xfrm flipV="1">
            <a:off x="6884031" y="4375203"/>
            <a:ext cx="1959731" cy="414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pic>
        <p:nvPicPr>
          <p:cNvPr id="6" name="Picture 5">
            <a:extLst>
              <a:ext uri="{FF2B5EF4-FFF2-40B4-BE49-F238E27FC236}">
                <a16:creationId xmlns:a16="http://schemas.microsoft.com/office/drawing/2014/main" id="{0BC0DD39-CB42-3441-8A9B-E7CBAEA962A1}"/>
              </a:ext>
            </a:extLst>
          </p:cNvPr>
          <p:cNvPicPr>
            <a:picLocks noChangeAspect="1"/>
          </p:cNvPicPr>
          <p:nvPr/>
        </p:nvPicPr>
        <p:blipFill>
          <a:blip r:embed="rId4"/>
          <a:stretch>
            <a:fillRect/>
          </a:stretch>
        </p:blipFill>
        <p:spPr>
          <a:xfrm>
            <a:off x="1947230" y="4915707"/>
            <a:ext cx="7593333" cy="1599835"/>
          </a:xfrm>
          <a:prstGeom prst="rect">
            <a:avLst/>
          </a:prstGeom>
        </p:spPr>
      </p:pic>
    </p:spTree>
    <p:extLst>
      <p:ext uri="{BB962C8B-B14F-4D97-AF65-F5344CB8AC3E}">
        <p14:creationId xmlns:p14="http://schemas.microsoft.com/office/powerpoint/2010/main" val="3649793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842009"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2276906" y="1512340"/>
            <a:ext cx="9008127" cy="5078031"/>
          </a:xfrm>
        </p:spPr>
        <p:txBody>
          <a:bodyPr>
            <a:normAutofit fontScale="62500" lnSpcReduction="20000"/>
          </a:bodyPr>
          <a:lstStyle/>
          <a:p>
            <a:pPr marL="0" indent="0">
              <a:buNone/>
            </a:pPr>
            <a:r>
              <a:rPr lang="sl-SI" dirty="0"/>
              <a:t>Creation of RDDs</a:t>
            </a:r>
          </a:p>
          <a:p>
            <a:pPr lvl="1"/>
            <a:r>
              <a:rPr lang="sl-SI" dirty="0"/>
              <a:t>From a collection</a:t>
            </a:r>
          </a:p>
          <a:p>
            <a:pPr marL="829544" lvl="2" indent="0">
              <a:buNone/>
            </a:pPr>
            <a:r>
              <a:rPr lang="sl-SI" dirty="0">
                <a:latin typeface="Consolas" panose="020B0609020204030204" pitchFamily="49" charset="0"/>
                <a:cs typeface="Consolas" panose="020B0609020204030204" pitchFamily="49" charset="0"/>
              </a:rPr>
              <a:t>rdd1 = sc.parallelize([('John', 23), ('Mark', 11), ('Jenna', 44), ('Sandra', 61)]) </a:t>
            </a:r>
          </a:p>
          <a:p>
            <a:pPr lvl="1"/>
            <a:r>
              <a:rPr lang="sl-SI" dirty="0"/>
              <a:t>From a file</a:t>
            </a:r>
          </a:p>
          <a:p>
            <a:pPr marL="829544" lvl="2" indent="0">
              <a:buNone/>
            </a:pPr>
            <a:r>
              <a:rPr lang="sl-SI" dirty="0">
                <a:latin typeface="Consolas" panose="020B0609020204030204" pitchFamily="49" charset="0"/>
                <a:cs typeface="Consolas" panose="020B0609020204030204" pitchFamily="49" charset="0"/>
              </a:rPr>
              <a:t>rdd2 = sc.textFile('data/IMDB Dataset.csv‘)</a:t>
            </a:r>
          </a:p>
          <a:p>
            <a:pPr marL="0" indent="0">
              <a:buNone/>
            </a:pPr>
            <a:endParaRPr lang="sl-SI" dirty="0"/>
          </a:p>
          <a:p>
            <a:pPr marL="0" indent="0">
              <a:buNone/>
            </a:pPr>
            <a:r>
              <a:rPr lang="sl-SI" dirty="0"/>
              <a:t>Basic transformations map(), filter(), flatMap()</a:t>
            </a:r>
          </a:p>
          <a:p>
            <a:pPr marL="414772" lvl="1" indent="0">
              <a:buNone/>
            </a:pPr>
            <a:r>
              <a:rPr lang="sl-SI" dirty="0">
                <a:latin typeface="Consolas" panose="020B0609020204030204" pitchFamily="49" charset="0"/>
                <a:cs typeface="Consolas" panose="020B0609020204030204" pitchFamily="49" charset="0"/>
              </a:rPr>
              <a:t>older = rdd1.filter(lambda x: x[1] &gt; 18)</a:t>
            </a:r>
          </a:p>
          <a:p>
            <a:pPr marL="414772" lvl="1" indent="0">
              <a:buNone/>
            </a:pPr>
            <a:r>
              <a:rPr lang="sl-SI" dirty="0">
                <a:latin typeface="Consolas" panose="020B0609020204030204" pitchFamily="49" charset="0"/>
                <a:cs typeface="Consolas" panose="020B0609020204030204" pitchFamily="49" charset="0"/>
              </a:rPr>
              <a:t>anonymized = older.map(lambda x: (x[0][0], x[1]))</a:t>
            </a:r>
          </a:p>
          <a:p>
            <a:pPr lvl="1"/>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birthdays = rdd1.map(lambda x: list(range(1, x[1]+1)))</a:t>
            </a:r>
          </a:p>
          <a:p>
            <a:pPr marL="414772" lvl="1" indent="0">
              <a:buNone/>
            </a:pPr>
            <a:r>
              <a:rPr lang="sl-SI" dirty="0">
                <a:latin typeface="Consolas" panose="020B0609020204030204" pitchFamily="49" charset="0"/>
                <a:cs typeface="Consolas" panose="020B0609020204030204" pitchFamily="49" charset="0"/>
              </a:rPr>
              <a:t>birthdays = rdd1.flatMap(lambda x: list(range(1, x[1]+1)))</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birthdays.map(lambda x: (x, 1)).groupByKey() \</a:t>
            </a:r>
          </a:p>
          <a:p>
            <a:pPr marL="414772" lvl="1" indent="0">
              <a:buNone/>
            </a:pPr>
            <a:r>
              <a:rPr lang="sl-SI" dirty="0">
                <a:latin typeface="Consolas" panose="020B0609020204030204" pitchFamily="49" charset="0"/>
                <a:cs typeface="Consolas" panose="020B0609020204030204" pitchFamily="49" charset="0"/>
              </a:rPr>
              <a:t>	.mapValues(lambda vals: len(list(vals))).sortByKey()</a:t>
            </a:r>
          </a:p>
        </p:txBody>
      </p:sp>
    </p:spTree>
    <p:extLst>
      <p:ext uri="{BB962C8B-B14F-4D97-AF65-F5344CB8AC3E}">
        <p14:creationId xmlns:p14="http://schemas.microsoft.com/office/powerpoint/2010/main" val="1130339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276907" y="699891"/>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2276907" y="1512340"/>
            <a:ext cx="7714568" cy="4508949"/>
          </a:xfrm>
        </p:spPr>
        <p:txBody>
          <a:bodyPr>
            <a:normAutofit fontScale="62500" lnSpcReduction="20000"/>
          </a:bodyPr>
          <a:lstStyle/>
          <a:p>
            <a:r>
              <a:rPr lang="sl-SI" dirty="0"/>
              <a:t>Further actions, transformations</a:t>
            </a:r>
          </a:p>
          <a:p>
            <a:pPr marL="414772" lvl="1" indent="0">
              <a:buNone/>
            </a:pPr>
            <a:r>
              <a:rPr lang="sl-SI" dirty="0">
                <a:latin typeface="Consolas" panose="020B0609020204030204" pitchFamily="49" charset="0"/>
                <a:cs typeface="Consolas" panose="020B0609020204030204" pitchFamily="49" charset="0"/>
              </a:rPr>
              <a:t>rdd2.take(2)</a:t>
            </a:r>
          </a:p>
          <a:p>
            <a:pPr lvl="1"/>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def organize(line):</a:t>
            </a:r>
          </a:p>
          <a:p>
            <a:pPr marL="414772" lvl="1" indent="0">
              <a:buNone/>
            </a:pPr>
            <a:r>
              <a:rPr lang="sl-SI" dirty="0">
                <a:latin typeface="Consolas" panose="020B0609020204030204" pitchFamily="49" charset="0"/>
                <a:cs typeface="Consolas" panose="020B0609020204030204" pitchFamily="49" charset="0"/>
              </a:rPr>
              <a:t>    data = line.split('",') </a:t>
            </a:r>
          </a:p>
          <a:p>
            <a:pPr marL="414772" lvl="1" indent="0">
              <a:buNone/>
            </a:pPr>
            <a:r>
              <a:rPr lang="sl-SI" dirty="0">
                <a:latin typeface="Consolas" panose="020B0609020204030204" pitchFamily="49" charset="0"/>
                <a:cs typeface="Consolas" panose="020B0609020204030204" pitchFamily="49" charset="0"/>
              </a:rPr>
              <a:t>    data = data if len(data) == 2 else line.split(',')</a:t>
            </a:r>
          </a:p>
          <a:p>
            <a:pPr marL="414772" lvl="1" indent="0">
              <a:buNone/>
            </a:pPr>
            <a:r>
              <a:rPr lang="sl-SI" dirty="0">
                <a:latin typeface="Consolas" panose="020B0609020204030204" pitchFamily="49" charset="0"/>
                <a:cs typeface="Consolas" panose="020B0609020204030204" pitchFamily="49" charset="0"/>
              </a:rPr>
              <a:t>    return (data[1], data[0][1:51] + ' ...')</a:t>
            </a:r>
          </a:p>
          <a:p>
            <a:pPr marL="414772" lvl="1" indent="0">
              <a:buNone/>
            </a:pPr>
            <a:r>
              <a:rPr lang="sl-SI" dirty="0">
                <a:latin typeface="Consolas" panose="020B0609020204030204" pitchFamily="49" charset="0"/>
                <a:cs typeface="Consolas" panose="020B0609020204030204" pitchFamily="49" charset="0"/>
              </a:rPr>
              <a:t>movies = rdd2.filter(lambda x: x != 'review,sentiment').map(organize)</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movies.count() // 50.000</a:t>
            </a:r>
          </a:p>
          <a:p>
            <a:pPr marL="414772" lvl="1" indent="0">
              <a:buNone/>
            </a:pPr>
            <a:r>
              <a:rPr lang="sl-SI" dirty="0">
                <a:latin typeface="Consolas" panose="020B0609020204030204" pitchFamily="49" charset="0"/>
                <a:cs typeface="Consolas" panose="020B0609020204030204" pitchFamily="49" charset="0"/>
              </a:rPr>
              <a:t>movies = movies.filter(lambda x: x[0] in ['positive', 'negative'])</a:t>
            </a:r>
          </a:p>
          <a:p>
            <a:pPr marL="414772" lvl="1" indent="0">
              <a:buNone/>
            </a:pPr>
            <a:r>
              <a:rPr lang="sl-SI" dirty="0">
                <a:latin typeface="Consolas" panose="020B0609020204030204" pitchFamily="49" charset="0"/>
                <a:cs typeface="Consolas" panose="020B0609020204030204" pitchFamily="49" charset="0"/>
              </a:rPr>
              <a:t>movies.count() // 45.936</a:t>
            </a:r>
          </a:p>
          <a:p>
            <a:pPr marL="414772" lvl="1" indent="0">
              <a:buNone/>
            </a:pPr>
            <a:r>
              <a:rPr lang="sl-SI" dirty="0">
                <a:latin typeface="Consolas" panose="020B0609020204030204" pitchFamily="49" charset="0"/>
                <a:cs typeface="Consolas" panose="020B0609020204030204" pitchFamily="49" charset="0"/>
              </a:rPr>
              <a:t>movieCounts = movies.groupByKey().map(lambda x: (x[0], len(x[1])))</a:t>
            </a:r>
          </a:p>
        </p:txBody>
      </p:sp>
    </p:spTree>
    <p:extLst>
      <p:ext uri="{BB962C8B-B14F-4D97-AF65-F5344CB8AC3E}">
        <p14:creationId xmlns:p14="http://schemas.microsoft.com/office/powerpoint/2010/main" val="2473850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8224B-1A50-CD4C-AB53-5C9FCA56B482}"/>
              </a:ext>
            </a:extLst>
          </p:cNvPr>
          <p:cNvSpPr>
            <a:spLocks noGrp="1"/>
          </p:cNvSpPr>
          <p:nvPr>
            <p:ph type="title"/>
          </p:nvPr>
        </p:nvSpPr>
        <p:spPr/>
        <p:txBody>
          <a:bodyPr/>
          <a:lstStyle/>
          <a:p>
            <a:r>
              <a:rPr lang="en-SI" dirty="0"/>
              <a:t>Help today</a:t>
            </a:r>
          </a:p>
        </p:txBody>
      </p:sp>
      <p:sp>
        <p:nvSpPr>
          <p:cNvPr id="3" name="Content Placeholder 2">
            <a:extLst>
              <a:ext uri="{FF2B5EF4-FFF2-40B4-BE49-F238E27FC236}">
                <a16:creationId xmlns:a16="http://schemas.microsoft.com/office/drawing/2014/main" id="{E43675FA-695E-D449-93EA-4C35810CA3EF}"/>
              </a:ext>
            </a:extLst>
          </p:cNvPr>
          <p:cNvSpPr>
            <a:spLocks noGrp="1"/>
          </p:cNvSpPr>
          <p:nvPr>
            <p:ph idx="1"/>
          </p:nvPr>
        </p:nvSpPr>
        <p:spPr/>
        <p:txBody>
          <a:bodyPr/>
          <a:lstStyle/>
          <a:p>
            <a:endParaRPr lang="en-SI" dirty="0"/>
          </a:p>
        </p:txBody>
      </p:sp>
    </p:spTree>
    <p:extLst>
      <p:ext uri="{BB962C8B-B14F-4D97-AF65-F5344CB8AC3E}">
        <p14:creationId xmlns:p14="http://schemas.microsoft.com/office/powerpoint/2010/main" val="3237913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50995"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1250995" y="1242935"/>
            <a:ext cx="8522446" cy="4508949"/>
          </a:xfrm>
        </p:spPr>
        <p:txBody>
          <a:bodyPr>
            <a:normAutofit fontScale="92500" lnSpcReduction="10000"/>
          </a:bodyPr>
          <a:lstStyle/>
          <a:p>
            <a:pPr marL="0" indent="0">
              <a:buNone/>
            </a:pPr>
            <a:r>
              <a:rPr lang="sl-SI" dirty="0"/>
              <a:t>Caching</a:t>
            </a:r>
          </a:p>
          <a:p>
            <a:pPr marL="414772" lvl="1" indent="0">
              <a:buNone/>
            </a:pPr>
            <a:r>
              <a:rPr lang="sl-SI" dirty="0">
                <a:latin typeface="Consolas" panose="020B0609020204030204" pitchFamily="49" charset="0"/>
                <a:cs typeface="Consolas" panose="020B0609020204030204" pitchFamily="49" charset="0"/>
              </a:rPr>
              <a:t>movies.take(2)</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posReviews = movies.filter(lambda x: x[0] == 'positive').map(lambda x: x[1])</a:t>
            </a:r>
          </a:p>
          <a:p>
            <a:pPr marL="414772" lvl="1" indent="0">
              <a:buNone/>
            </a:pPr>
            <a:r>
              <a:rPr lang="sl-SI" dirty="0">
                <a:latin typeface="Consolas" panose="020B0609020204030204" pitchFamily="49" charset="0"/>
                <a:cs typeface="Consolas" panose="020B0609020204030204" pitchFamily="49" charset="0"/>
              </a:rPr>
              <a:t>negReviews = movies.filter(lambda x: x[0] == 'negative').map(lambda x: x[1])</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posReviews.cache().collect()</a:t>
            </a:r>
          </a:p>
        </p:txBody>
      </p:sp>
      <p:pic>
        <p:nvPicPr>
          <p:cNvPr id="3" name="Picture 2">
            <a:extLst>
              <a:ext uri="{FF2B5EF4-FFF2-40B4-BE49-F238E27FC236}">
                <a16:creationId xmlns:a16="http://schemas.microsoft.com/office/drawing/2014/main" id="{CFE88FBA-5AD4-5B47-BDEC-7EB9377911C5}"/>
              </a:ext>
            </a:extLst>
          </p:cNvPr>
          <p:cNvPicPr>
            <a:picLocks noChangeAspect="1"/>
          </p:cNvPicPr>
          <p:nvPr/>
        </p:nvPicPr>
        <p:blipFill>
          <a:blip r:embed="rId3"/>
          <a:stretch>
            <a:fillRect/>
          </a:stretch>
        </p:blipFill>
        <p:spPr>
          <a:xfrm>
            <a:off x="4933454" y="1028955"/>
            <a:ext cx="6482819" cy="1795815"/>
          </a:xfrm>
          <a:prstGeom prst="rect">
            <a:avLst/>
          </a:prstGeom>
        </p:spPr>
      </p:pic>
    </p:spTree>
    <p:extLst>
      <p:ext uri="{BB962C8B-B14F-4D97-AF65-F5344CB8AC3E}">
        <p14:creationId xmlns:p14="http://schemas.microsoft.com/office/powerpoint/2010/main" val="1936857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128331"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724392" y="1242935"/>
            <a:ext cx="8522446" cy="4508949"/>
          </a:xfrm>
        </p:spPr>
        <p:txBody>
          <a:bodyPr/>
          <a:lstStyle/>
          <a:p>
            <a:pPr marL="0" indent="0">
              <a:buNone/>
            </a:pPr>
            <a:r>
              <a:rPr lang="sl-SI" dirty="0"/>
              <a:t>Caching</a:t>
            </a:r>
          </a:p>
          <a:p>
            <a:pPr marL="414772" lvl="1" indent="0">
              <a:buNone/>
            </a:pPr>
            <a:r>
              <a:rPr lang="sl-SI" dirty="0">
                <a:latin typeface="Consolas" panose="020B0609020204030204" pitchFamily="49" charset="0"/>
                <a:cs typeface="Consolas" panose="020B0609020204030204" pitchFamily="49" charset="0"/>
              </a:rPr>
              <a:t>posReviews.filter(lambda x: 'good' in x).count() //605</a:t>
            </a:r>
          </a:p>
          <a:p>
            <a:pPr marL="414772" lvl="1" indent="0">
              <a:buNone/>
            </a:pPr>
            <a:r>
              <a:rPr lang="sl-SI" dirty="0">
                <a:latin typeface="Consolas" panose="020B0609020204030204" pitchFamily="49" charset="0"/>
                <a:cs typeface="Consolas" panose="020B0609020204030204" pitchFamily="49" charset="0"/>
              </a:rPr>
              <a:t>negReviews.filter(lambda x: 'bad' in x).count() //788</a:t>
            </a:r>
          </a:p>
        </p:txBody>
      </p:sp>
      <p:pic>
        <p:nvPicPr>
          <p:cNvPr id="4" name="Picture 3">
            <a:extLst>
              <a:ext uri="{FF2B5EF4-FFF2-40B4-BE49-F238E27FC236}">
                <a16:creationId xmlns:a16="http://schemas.microsoft.com/office/drawing/2014/main" id="{2566A917-2014-3F4C-B7EB-F0BEBEC0DB39}"/>
              </a:ext>
            </a:extLst>
          </p:cNvPr>
          <p:cNvPicPr>
            <a:picLocks noChangeAspect="1"/>
          </p:cNvPicPr>
          <p:nvPr/>
        </p:nvPicPr>
        <p:blipFill>
          <a:blip r:embed="rId3"/>
          <a:stretch>
            <a:fillRect/>
          </a:stretch>
        </p:blipFill>
        <p:spPr>
          <a:xfrm>
            <a:off x="5488639" y="3586734"/>
            <a:ext cx="4915448" cy="2830797"/>
          </a:xfrm>
          <a:prstGeom prst="rect">
            <a:avLst/>
          </a:prstGeom>
        </p:spPr>
      </p:pic>
      <p:sp>
        <p:nvSpPr>
          <p:cNvPr id="5" name="Rectangle 4">
            <a:extLst>
              <a:ext uri="{FF2B5EF4-FFF2-40B4-BE49-F238E27FC236}">
                <a16:creationId xmlns:a16="http://schemas.microsoft.com/office/drawing/2014/main" id="{9865661B-2DC9-5046-9775-ED7ADE40EE49}"/>
              </a:ext>
            </a:extLst>
          </p:cNvPr>
          <p:cNvSpPr/>
          <p:nvPr/>
        </p:nvSpPr>
        <p:spPr>
          <a:xfrm>
            <a:off x="5954939" y="5398358"/>
            <a:ext cx="599914" cy="11020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Tree>
    <p:extLst>
      <p:ext uri="{BB962C8B-B14F-4D97-AF65-F5344CB8AC3E}">
        <p14:creationId xmlns:p14="http://schemas.microsoft.com/office/powerpoint/2010/main" val="3155663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73297" y="489404"/>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5" name="Rectangle 4">
            <a:extLst>
              <a:ext uri="{FF2B5EF4-FFF2-40B4-BE49-F238E27FC236}">
                <a16:creationId xmlns:a16="http://schemas.microsoft.com/office/drawing/2014/main" id="{9865661B-2DC9-5046-9775-ED7ADE40EE49}"/>
              </a:ext>
            </a:extLst>
          </p:cNvPr>
          <p:cNvSpPr/>
          <p:nvPr/>
        </p:nvSpPr>
        <p:spPr>
          <a:xfrm>
            <a:off x="5888032" y="5163624"/>
            <a:ext cx="599914" cy="12049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pic>
        <p:nvPicPr>
          <p:cNvPr id="3" name="Picture 2">
            <a:extLst>
              <a:ext uri="{FF2B5EF4-FFF2-40B4-BE49-F238E27FC236}">
                <a16:creationId xmlns:a16="http://schemas.microsoft.com/office/drawing/2014/main" id="{7A164198-7A58-0942-B8D2-1A6BB4E3D1A4}"/>
              </a:ext>
            </a:extLst>
          </p:cNvPr>
          <p:cNvPicPr>
            <a:picLocks noChangeAspect="1"/>
          </p:cNvPicPr>
          <p:nvPr/>
        </p:nvPicPr>
        <p:blipFill>
          <a:blip r:embed="rId3"/>
          <a:stretch>
            <a:fillRect/>
          </a:stretch>
        </p:blipFill>
        <p:spPr>
          <a:xfrm>
            <a:off x="7859758" y="844297"/>
            <a:ext cx="2495452" cy="2297096"/>
          </a:xfrm>
          <a:prstGeom prst="rect">
            <a:avLst/>
          </a:prstGeom>
        </p:spPr>
      </p:pic>
      <p:pic>
        <p:nvPicPr>
          <p:cNvPr id="7" name="Picture 6">
            <a:extLst>
              <a:ext uri="{FF2B5EF4-FFF2-40B4-BE49-F238E27FC236}">
                <a16:creationId xmlns:a16="http://schemas.microsoft.com/office/drawing/2014/main" id="{F8ECD83D-3947-594A-9996-6D4196F5C729}"/>
              </a:ext>
            </a:extLst>
          </p:cNvPr>
          <p:cNvPicPr>
            <a:picLocks noChangeAspect="1"/>
          </p:cNvPicPr>
          <p:nvPr/>
        </p:nvPicPr>
        <p:blipFill>
          <a:blip r:embed="rId4"/>
          <a:stretch>
            <a:fillRect/>
          </a:stretch>
        </p:blipFill>
        <p:spPr>
          <a:xfrm>
            <a:off x="4397567" y="3269904"/>
            <a:ext cx="6408913" cy="1600332"/>
          </a:xfrm>
          <a:prstGeom prst="rect">
            <a:avLst/>
          </a:prstGeom>
        </p:spPr>
      </p:pic>
      <p:pic>
        <p:nvPicPr>
          <p:cNvPr id="9" name="Picture 8">
            <a:extLst>
              <a:ext uri="{FF2B5EF4-FFF2-40B4-BE49-F238E27FC236}">
                <a16:creationId xmlns:a16="http://schemas.microsoft.com/office/drawing/2014/main" id="{568D8D9E-EC09-F342-A744-22E63DACF2F0}"/>
              </a:ext>
            </a:extLst>
          </p:cNvPr>
          <p:cNvPicPr>
            <a:picLocks noChangeAspect="1"/>
          </p:cNvPicPr>
          <p:nvPr/>
        </p:nvPicPr>
        <p:blipFill>
          <a:blip r:embed="rId5"/>
          <a:stretch>
            <a:fillRect/>
          </a:stretch>
        </p:blipFill>
        <p:spPr>
          <a:xfrm>
            <a:off x="1385520" y="1739739"/>
            <a:ext cx="2675121" cy="2967819"/>
          </a:xfrm>
          <a:prstGeom prst="rect">
            <a:avLst/>
          </a:prstGeom>
        </p:spPr>
      </p:pic>
      <p:pic>
        <p:nvPicPr>
          <p:cNvPr id="11" name="Picture 10">
            <a:extLst>
              <a:ext uri="{FF2B5EF4-FFF2-40B4-BE49-F238E27FC236}">
                <a16:creationId xmlns:a16="http://schemas.microsoft.com/office/drawing/2014/main" id="{134AB9E4-BA45-8D4D-88A4-BCCE16036D52}"/>
              </a:ext>
            </a:extLst>
          </p:cNvPr>
          <p:cNvPicPr>
            <a:picLocks noChangeAspect="1"/>
          </p:cNvPicPr>
          <p:nvPr/>
        </p:nvPicPr>
        <p:blipFill>
          <a:blip r:embed="rId6"/>
          <a:stretch>
            <a:fillRect/>
          </a:stretch>
        </p:blipFill>
        <p:spPr>
          <a:xfrm>
            <a:off x="1528662" y="4934958"/>
            <a:ext cx="6853690" cy="1699194"/>
          </a:xfrm>
          <a:prstGeom prst="rect">
            <a:avLst/>
          </a:prstGeom>
        </p:spPr>
      </p:pic>
      <p:sp>
        <p:nvSpPr>
          <p:cNvPr id="16" name="Rectangle 15">
            <a:extLst>
              <a:ext uri="{FF2B5EF4-FFF2-40B4-BE49-F238E27FC236}">
                <a16:creationId xmlns:a16="http://schemas.microsoft.com/office/drawing/2014/main" id="{10DEF958-233F-5648-97E7-EA58152C77A5}"/>
              </a:ext>
            </a:extLst>
          </p:cNvPr>
          <p:cNvSpPr/>
          <p:nvPr/>
        </p:nvSpPr>
        <p:spPr>
          <a:xfrm>
            <a:off x="8904947" y="3494324"/>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7" name="Rectangle 16">
            <a:extLst>
              <a:ext uri="{FF2B5EF4-FFF2-40B4-BE49-F238E27FC236}">
                <a16:creationId xmlns:a16="http://schemas.microsoft.com/office/drawing/2014/main" id="{21EAE945-6B39-4547-9510-B1ECD9623F42}"/>
              </a:ext>
            </a:extLst>
          </p:cNvPr>
          <p:cNvSpPr/>
          <p:nvPr/>
        </p:nvSpPr>
        <p:spPr>
          <a:xfrm>
            <a:off x="9754164" y="3494324"/>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8" name="Rectangle 17">
            <a:extLst>
              <a:ext uri="{FF2B5EF4-FFF2-40B4-BE49-F238E27FC236}">
                <a16:creationId xmlns:a16="http://schemas.microsoft.com/office/drawing/2014/main" id="{B0B3117D-6E9E-7F42-A23F-D318DE528906}"/>
              </a:ext>
            </a:extLst>
          </p:cNvPr>
          <p:cNvSpPr/>
          <p:nvPr/>
        </p:nvSpPr>
        <p:spPr>
          <a:xfrm>
            <a:off x="6357297" y="5258082"/>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9" name="Rectangle 18">
            <a:extLst>
              <a:ext uri="{FF2B5EF4-FFF2-40B4-BE49-F238E27FC236}">
                <a16:creationId xmlns:a16="http://schemas.microsoft.com/office/drawing/2014/main" id="{82899824-673C-E347-A9DF-0D789C6CEA81}"/>
              </a:ext>
            </a:extLst>
          </p:cNvPr>
          <p:cNvSpPr/>
          <p:nvPr/>
        </p:nvSpPr>
        <p:spPr>
          <a:xfrm>
            <a:off x="7271838" y="5258082"/>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Tree>
    <p:extLst>
      <p:ext uri="{BB962C8B-B14F-4D97-AF65-F5344CB8AC3E}">
        <p14:creationId xmlns:p14="http://schemas.microsoft.com/office/powerpoint/2010/main" val="3468514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62147"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858208" y="1242935"/>
            <a:ext cx="8522446" cy="4508949"/>
          </a:xfrm>
        </p:spPr>
        <p:txBody>
          <a:bodyPr>
            <a:normAutofit/>
          </a:bodyPr>
          <a:lstStyle/>
          <a:p>
            <a:pPr marL="0" indent="0">
              <a:buNone/>
            </a:pPr>
            <a:r>
              <a:rPr lang="sl-SI" sz="2000" dirty="0"/>
              <a:t>DAG exploration</a:t>
            </a:r>
          </a:p>
          <a:p>
            <a:pPr marL="414772" lvl="1" indent="0">
              <a:buNone/>
            </a:pPr>
            <a:r>
              <a:rPr lang="sl-SI" sz="1600" dirty="0">
                <a:latin typeface="Consolas" panose="020B0609020204030204" pitchFamily="49" charset="0"/>
                <a:cs typeface="Consolas" panose="020B0609020204030204" pitchFamily="49" charset="0"/>
              </a:rPr>
              <a:t>def splitLine(line):</a:t>
            </a:r>
          </a:p>
          <a:p>
            <a:pPr marL="414772" lvl="1" indent="0">
              <a:buNone/>
            </a:pPr>
            <a:r>
              <a:rPr lang="sl-SI" sz="1600" dirty="0">
                <a:latin typeface="Consolas" panose="020B0609020204030204" pitchFamily="49" charset="0"/>
                <a:cs typeface="Consolas" panose="020B0609020204030204" pitchFamily="49" charset="0"/>
              </a:rPr>
              <a:t>    return line.replace(',', ' ').replace('"', ' ').replace('.', ' ').split()</a:t>
            </a:r>
          </a:p>
          <a:p>
            <a:pPr marL="414772" lvl="1" indent="0">
              <a:buNone/>
            </a:pPr>
            <a:endParaRPr lang="sl-SI" sz="1600" dirty="0">
              <a:latin typeface="Consolas" panose="020B0609020204030204" pitchFamily="49" charset="0"/>
              <a:cs typeface="Consolas" panose="020B0609020204030204" pitchFamily="49" charset="0"/>
            </a:endParaRPr>
          </a:p>
          <a:p>
            <a:pPr marL="414772" lvl="1" indent="0">
              <a:buNone/>
            </a:pPr>
            <a:r>
              <a:rPr lang="sl-SI" sz="1600" dirty="0">
                <a:latin typeface="Consolas" panose="020B0609020204030204" pitchFamily="49" charset="0"/>
                <a:cs typeface="Consolas" panose="020B0609020204030204" pitchFamily="49" charset="0"/>
              </a:rPr>
              <a:t>rdd2 = sc.textFile('data/IMDB Dataset.csv', 4)</a:t>
            </a:r>
          </a:p>
          <a:p>
            <a:pPr marL="414772" lvl="1" indent="0">
              <a:buNone/>
            </a:pPr>
            <a:r>
              <a:rPr lang="sl-SI" sz="1600" dirty="0">
                <a:latin typeface="Consolas" panose="020B0609020204030204" pitchFamily="49" charset="0"/>
                <a:cs typeface="Consolas" panose="020B0609020204030204" pitchFamily="49" charset="0"/>
              </a:rPr>
              <a:t>wordCounts = rdd2.flatMap(splitLine).map(lambda word: (word, 1)). \</a:t>
            </a:r>
          </a:p>
          <a:p>
            <a:pPr marL="414772" lvl="1" indent="0">
              <a:buNone/>
            </a:pPr>
            <a:r>
              <a:rPr lang="sl-SI" sz="1600" dirty="0">
                <a:latin typeface="Consolas" panose="020B0609020204030204" pitchFamily="49" charset="0"/>
                <a:cs typeface="Consolas" panose="020B0609020204030204" pitchFamily="49" charset="0"/>
              </a:rPr>
              <a:t>			reduceByKey(lambda a,b: a+b, 3)</a:t>
            </a:r>
          </a:p>
          <a:p>
            <a:pPr marL="414772" lvl="1" indent="0">
              <a:buNone/>
            </a:pPr>
            <a:r>
              <a:rPr lang="sl-SI" sz="1600" dirty="0">
                <a:latin typeface="Consolas" panose="020B0609020204030204" pitchFamily="49" charset="0"/>
                <a:cs typeface="Consolas" panose="020B0609020204030204" pitchFamily="49" charset="0"/>
              </a:rPr>
              <a:t>wordCounts.takeOrdered(10, key = lambda x: -x[1])</a:t>
            </a:r>
          </a:p>
          <a:p>
            <a:pPr marL="414772" lvl="1" indent="0">
              <a:buNone/>
            </a:pPr>
            <a:endParaRPr lang="sl-SI" sz="1600" dirty="0">
              <a:latin typeface="Consolas" panose="020B0609020204030204" pitchFamily="49" charset="0"/>
              <a:cs typeface="Consolas" panose="020B0609020204030204" pitchFamily="49" charset="0"/>
            </a:endParaRPr>
          </a:p>
          <a:p>
            <a:pPr marL="414772" lvl="1" indent="0">
              <a:buNone/>
            </a:pPr>
            <a:endParaRPr lang="sl-SI" sz="1800" dirty="0">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E30713E7-8227-5A40-9B11-FD9D27DCC6F1}"/>
              </a:ext>
            </a:extLst>
          </p:cNvPr>
          <p:cNvPicPr>
            <a:picLocks noChangeAspect="1"/>
          </p:cNvPicPr>
          <p:nvPr/>
        </p:nvPicPr>
        <p:blipFill>
          <a:blip r:embed="rId3"/>
          <a:stretch>
            <a:fillRect/>
          </a:stretch>
        </p:blipFill>
        <p:spPr>
          <a:xfrm>
            <a:off x="4677790" y="4859289"/>
            <a:ext cx="5829575" cy="1998711"/>
          </a:xfrm>
          <a:prstGeom prst="rect">
            <a:avLst/>
          </a:prstGeom>
        </p:spPr>
      </p:pic>
    </p:spTree>
    <p:extLst>
      <p:ext uri="{BB962C8B-B14F-4D97-AF65-F5344CB8AC3E}">
        <p14:creationId xmlns:p14="http://schemas.microsoft.com/office/powerpoint/2010/main" val="1583372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84449"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524107" y="1512340"/>
            <a:ext cx="10275246" cy="4508949"/>
          </a:xfrm>
        </p:spPr>
        <p:txBody>
          <a:bodyPr/>
          <a:lstStyle/>
          <a:p>
            <a:pPr marL="0" indent="0">
              <a:buNone/>
            </a:pPr>
            <a:r>
              <a:rPr lang="sl-SI" dirty="0"/>
              <a:t>DAG exploration </a:t>
            </a:r>
            <a:br>
              <a:rPr lang="sl-SI" dirty="0"/>
            </a:br>
            <a:r>
              <a:rPr lang="sl-SI" dirty="0"/>
              <a:t>(admin console  result)</a:t>
            </a:r>
          </a:p>
          <a:p>
            <a:pPr marL="414772" lvl="1" indent="0">
              <a:buNone/>
            </a:pPr>
            <a:endParaRPr lang="sl-SI"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D896329A-DD0D-2942-B4ED-92FBF1FE3A06}"/>
              </a:ext>
            </a:extLst>
          </p:cNvPr>
          <p:cNvPicPr>
            <a:picLocks noChangeAspect="1"/>
          </p:cNvPicPr>
          <p:nvPr/>
        </p:nvPicPr>
        <p:blipFill>
          <a:blip r:embed="rId3"/>
          <a:stretch>
            <a:fillRect/>
          </a:stretch>
        </p:blipFill>
        <p:spPr>
          <a:xfrm>
            <a:off x="4499987" y="1333920"/>
            <a:ext cx="6477785" cy="5266492"/>
          </a:xfrm>
          <a:prstGeom prst="rect">
            <a:avLst/>
          </a:prstGeom>
        </p:spPr>
      </p:pic>
    </p:spTree>
    <p:extLst>
      <p:ext uri="{BB962C8B-B14F-4D97-AF65-F5344CB8AC3E}">
        <p14:creationId xmlns:p14="http://schemas.microsoft.com/office/powerpoint/2010/main" val="4285484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p:txBody>
          <a:bodyPr/>
          <a:lstStyle/>
          <a:p>
            <a:r>
              <a:rPr lang="en-SI" dirty="0"/>
              <a:t>Structured API</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p:txBody>
          <a:bodyPr/>
          <a:lstStyle/>
          <a:p>
            <a:pPr marL="0" indent="0">
              <a:buNone/>
            </a:pPr>
            <a:r>
              <a:rPr lang="en-SI" dirty="0"/>
              <a:t>Stuctured API – to address faster adoption and ease of use in comparison with RDD API</a:t>
            </a:r>
          </a:p>
        </p:txBody>
      </p:sp>
      <p:pic>
        <p:nvPicPr>
          <p:cNvPr id="4" name="Picture 3">
            <a:extLst>
              <a:ext uri="{FF2B5EF4-FFF2-40B4-BE49-F238E27FC236}">
                <a16:creationId xmlns:a16="http://schemas.microsoft.com/office/drawing/2014/main" id="{9C28FF81-9FAE-6545-A5BA-65AD004B3ECC}"/>
              </a:ext>
            </a:extLst>
          </p:cNvPr>
          <p:cNvPicPr>
            <a:picLocks noChangeAspect="1"/>
          </p:cNvPicPr>
          <p:nvPr/>
        </p:nvPicPr>
        <p:blipFill>
          <a:blip r:embed="rId2"/>
          <a:stretch>
            <a:fillRect/>
          </a:stretch>
        </p:blipFill>
        <p:spPr>
          <a:xfrm>
            <a:off x="3972110" y="2761260"/>
            <a:ext cx="7538571" cy="3865523"/>
          </a:xfrm>
          <a:prstGeom prst="rect">
            <a:avLst/>
          </a:prstGeom>
        </p:spPr>
      </p:pic>
    </p:spTree>
    <p:extLst>
      <p:ext uri="{BB962C8B-B14F-4D97-AF65-F5344CB8AC3E}">
        <p14:creationId xmlns:p14="http://schemas.microsoft.com/office/powerpoint/2010/main" val="801881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p:txBody>
          <a:bodyPr/>
          <a:lstStyle/>
          <a:p>
            <a:r>
              <a:rPr lang="en-SI" dirty="0"/>
              <a:t>RDD API</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1"/>
            <a:ext cx="8264404" cy="4750141"/>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3713256" y="5765800"/>
            <a:ext cx="1968500" cy="1092200"/>
          </a:xfrm>
          <a:prstGeom prst="rect">
            <a:avLst/>
          </a:prstGeom>
        </p:spPr>
      </p:pic>
    </p:spTree>
    <p:extLst>
      <p:ext uri="{BB962C8B-B14F-4D97-AF65-F5344CB8AC3E}">
        <p14:creationId xmlns:p14="http://schemas.microsoft.com/office/powerpoint/2010/main" val="3250475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p:txBody>
          <a:bodyPr/>
          <a:lstStyle/>
          <a:p>
            <a:r>
              <a:rPr lang="en-SI" dirty="0"/>
              <a:t>RDD API vs SQL</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1"/>
            <a:ext cx="8264404" cy="4750141"/>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3713256" y="5765800"/>
            <a:ext cx="1968500" cy="1092200"/>
          </a:xfrm>
          <a:prstGeom prst="rect">
            <a:avLst/>
          </a:prstGeom>
        </p:spPr>
      </p:pic>
      <p:pic>
        <p:nvPicPr>
          <p:cNvPr id="3" name="Picture 2">
            <a:extLst>
              <a:ext uri="{FF2B5EF4-FFF2-40B4-BE49-F238E27FC236}">
                <a16:creationId xmlns:a16="http://schemas.microsoft.com/office/drawing/2014/main" id="{387CAA9D-75D4-6D44-9BD6-DD51B6F35AF3}"/>
              </a:ext>
            </a:extLst>
          </p:cNvPr>
          <p:cNvPicPr>
            <a:picLocks noChangeAspect="1"/>
          </p:cNvPicPr>
          <p:nvPr/>
        </p:nvPicPr>
        <p:blipFill>
          <a:blip r:embed="rId4"/>
          <a:stretch>
            <a:fillRect/>
          </a:stretch>
        </p:blipFill>
        <p:spPr>
          <a:xfrm>
            <a:off x="6652409" y="3083784"/>
            <a:ext cx="5217090" cy="2800350"/>
          </a:xfrm>
          <a:prstGeom prst="rect">
            <a:avLst/>
          </a:prstGeom>
        </p:spPr>
      </p:pic>
    </p:spTree>
    <p:extLst>
      <p:ext uri="{BB962C8B-B14F-4D97-AF65-F5344CB8AC3E}">
        <p14:creationId xmlns:p14="http://schemas.microsoft.com/office/powerpoint/2010/main" val="1872105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a:xfrm>
            <a:off x="527125" y="279064"/>
            <a:ext cx="10515600" cy="1325563"/>
          </a:xfrm>
        </p:spPr>
        <p:txBody>
          <a:bodyPr/>
          <a:lstStyle/>
          <a:p>
            <a:r>
              <a:rPr lang="en-SI" dirty="0"/>
              <a:t>From RDD API to DataFrame and Dataset API</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a:xfrm>
            <a:off x="527125" y="1366221"/>
            <a:ext cx="10826675" cy="4810742"/>
          </a:xfrm>
        </p:spPr>
        <p:txBody>
          <a:bodyPr>
            <a:normAutofit lnSpcReduction="10000"/>
          </a:bodyPr>
          <a:lstStyle/>
          <a:p>
            <a:pPr marL="0" indent="0">
              <a:buNone/>
            </a:pPr>
            <a:r>
              <a:rPr lang="en-SI" dirty="0"/>
              <a:t>The dataset API is a collection of strongly typed JVM (Java Virtual Machine) data object in </a:t>
            </a:r>
            <a:r>
              <a:rPr lang="en-SI" dirty="0">
                <a:solidFill>
                  <a:srgbClr val="FF0000"/>
                </a:solidFill>
              </a:rPr>
              <a:t>Scala</a:t>
            </a:r>
            <a:r>
              <a:rPr lang="en-SI" dirty="0"/>
              <a:t> and classes in </a:t>
            </a:r>
            <a:r>
              <a:rPr lang="en-SI" dirty="0">
                <a:solidFill>
                  <a:srgbClr val="FF0000"/>
                </a:solidFill>
              </a:rPr>
              <a:t>Java</a:t>
            </a:r>
          </a:p>
          <a:p>
            <a:pPr marL="0" indent="0">
              <a:buNone/>
            </a:pPr>
            <a:endParaRPr lang="en-SI" dirty="0">
              <a:solidFill>
                <a:srgbClr val="FF0000"/>
              </a:solidFill>
            </a:endParaRPr>
          </a:p>
          <a:p>
            <a:pPr marL="0" indent="0">
              <a:buNone/>
            </a:pPr>
            <a:r>
              <a:rPr lang="en-SI" dirty="0">
                <a:solidFill>
                  <a:srgbClr val="FF0000"/>
                </a:solidFill>
              </a:rPr>
              <a:t>Typed:</a:t>
            </a:r>
          </a:p>
          <a:p>
            <a:pPr marL="0" indent="0">
              <a:buNone/>
            </a:pPr>
            <a:r>
              <a:rPr lang="en-GB" sz="2000" dirty="0"/>
              <a:t>F</a:t>
            </a:r>
            <a:r>
              <a:rPr lang="en-SI" sz="2000" dirty="0"/>
              <a:t>loat avg_age = 23.4</a:t>
            </a:r>
          </a:p>
          <a:p>
            <a:pPr marL="0" indent="0">
              <a:buNone/>
            </a:pPr>
            <a:r>
              <a:rPr lang="en-SI" sz="2000" dirty="0"/>
              <a:t>avg_age = “SQLBits” // will return error</a:t>
            </a:r>
            <a:endParaRPr lang="en-SI" sz="2000" dirty="0">
              <a:solidFill>
                <a:srgbClr val="FF0000"/>
              </a:solidFill>
            </a:endParaRPr>
          </a:p>
          <a:p>
            <a:pPr marL="0" indent="0">
              <a:buNone/>
            </a:pPr>
            <a:endParaRPr lang="en-SI" dirty="0">
              <a:solidFill>
                <a:srgbClr val="FF0000"/>
              </a:solidFill>
            </a:endParaRPr>
          </a:p>
          <a:p>
            <a:pPr marL="0" indent="0">
              <a:buNone/>
            </a:pPr>
            <a:r>
              <a:rPr lang="en-SI" dirty="0">
                <a:solidFill>
                  <a:srgbClr val="FF0000"/>
                </a:solidFill>
              </a:rPr>
              <a:t>Untyped:</a:t>
            </a:r>
          </a:p>
          <a:p>
            <a:pPr marL="0" indent="0">
              <a:buNone/>
            </a:pPr>
            <a:r>
              <a:rPr lang="en-SI" sz="2000" dirty="0"/>
              <a:t>avg_age = 23.4</a:t>
            </a:r>
          </a:p>
          <a:p>
            <a:pPr marL="0" indent="0">
              <a:buNone/>
            </a:pPr>
            <a:r>
              <a:rPr lang="en-SI" sz="2000" dirty="0"/>
              <a:t>avg_age = “SQLBits” // will NOT(!) return error</a:t>
            </a:r>
            <a:endParaRPr lang="en-SI" sz="2000" dirty="0">
              <a:solidFill>
                <a:srgbClr val="FF0000"/>
              </a:solidFill>
            </a:endParaRPr>
          </a:p>
          <a:p>
            <a:pPr marL="0" indent="0">
              <a:buNone/>
            </a:pPr>
            <a:r>
              <a:rPr lang="en-SI" dirty="0"/>
              <a:t>The DataFrame is an Untyped API that has support for Python and Scala</a:t>
            </a:r>
          </a:p>
          <a:p>
            <a:pPr marL="0" indent="0">
              <a:buNone/>
            </a:pPr>
            <a:endParaRPr lang="en-SI" dirty="0"/>
          </a:p>
        </p:txBody>
      </p:sp>
      <p:pic>
        <p:nvPicPr>
          <p:cNvPr id="4" name="Picture 3">
            <a:extLst>
              <a:ext uri="{FF2B5EF4-FFF2-40B4-BE49-F238E27FC236}">
                <a16:creationId xmlns:a16="http://schemas.microsoft.com/office/drawing/2014/main" id="{9C28FF81-9FAE-6545-A5BA-65AD004B3ECC}"/>
              </a:ext>
            </a:extLst>
          </p:cNvPr>
          <p:cNvPicPr>
            <a:picLocks noChangeAspect="1"/>
          </p:cNvPicPr>
          <p:nvPr/>
        </p:nvPicPr>
        <p:blipFill>
          <a:blip r:embed="rId2"/>
          <a:stretch>
            <a:fillRect/>
          </a:stretch>
        </p:blipFill>
        <p:spPr>
          <a:xfrm>
            <a:off x="5866504" y="2312076"/>
            <a:ext cx="6325496" cy="3243499"/>
          </a:xfrm>
          <a:prstGeom prst="rect">
            <a:avLst/>
          </a:prstGeom>
        </p:spPr>
      </p:pic>
      <p:sp>
        <p:nvSpPr>
          <p:cNvPr id="5" name="Rectangle 4">
            <a:extLst>
              <a:ext uri="{FF2B5EF4-FFF2-40B4-BE49-F238E27FC236}">
                <a16:creationId xmlns:a16="http://schemas.microsoft.com/office/drawing/2014/main" id="{36849900-3410-BD44-8362-068B4D0DA5F5}"/>
              </a:ext>
            </a:extLst>
          </p:cNvPr>
          <p:cNvSpPr/>
          <p:nvPr/>
        </p:nvSpPr>
        <p:spPr>
          <a:xfrm>
            <a:off x="527125" y="5992297"/>
            <a:ext cx="9783063" cy="369332"/>
          </a:xfrm>
          <a:prstGeom prst="rect">
            <a:avLst/>
          </a:prstGeom>
        </p:spPr>
        <p:txBody>
          <a:bodyPr wrap="none">
            <a:spAutoFit/>
          </a:bodyPr>
          <a:lstStyle/>
          <a:p>
            <a:r>
              <a:rPr lang="en-SI" dirty="0"/>
              <a:t>Data Engineers prefere JAVA and Scala due to typed nature, because it provides better data integratity. </a:t>
            </a:r>
          </a:p>
        </p:txBody>
      </p:sp>
    </p:spTree>
    <p:extLst>
      <p:ext uri="{BB962C8B-B14F-4D97-AF65-F5344CB8AC3E}">
        <p14:creationId xmlns:p14="http://schemas.microsoft.com/office/powerpoint/2010/main" val="157468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a:xfrm>
            <a:off x="838200" y="365125"/>
            <a:ext cx="2216972" cy="1325563"/>
          </a:xfrm>
        </p:spPr>
        <p:txBody>
          <a:bodyPr/>
          <a:lstStyle/>
          <a:p>
            <a:r>
              <a:rPr lang="en-SI" dirty="0"/>
              <a:t>RDD API</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2"/>
            <a:ext cx="6046511" cy="3475360"/>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959298" y="4946318"/>
            <a:ext cx="1968500" cy="1092200"/>
          </a:xfrm>
          <a:prstGeom prst="rect">
            <a:avLst/>
          </a:prstGeom>
        </p:spPr>
      </p:pic>
      <p:sp>
        <p:nvSpPr>
          <p:cNvPr id="5" name="Title 1">
            <a:extLst>
              <a:ext uri="{FF2B5EF4-FFF2-40B4-BE49-F238E27FC236}">
                <a16:creationId xmlns:a16="http://schemas.microsoft.com/office/drawing/2014/main" id="{8B79EE65-F242-0946-8911-B38157F17072}"/>
              </a:ext>
            </a:extLst>
          </p:cNvPr>
          <p:cNvSpPr txBox="1">
            <a:spLocks/>
          </p:cNvSpPr>
          <p:nvPr/>
        </p:nvSpPr>
        <p:spPr>
          <a:xfrm>
            <a:off x="8241254" y="355525"/>
            <a:ext cx="36997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DataFrame API</a:t>
            </a:r>
          </a:p>
        </p:txBody>
      </p:sp>
      <p:pic>
        <p:nvPicPr>
          <p:cNvPr id="4" name="Picture 3">
            <a:extLst>
              <a:ext uri="{FF2B5EF4-FFF2-40B4-BE49-F238E27FC236}">
                <a16:creationId xmlns:a16="http://schemas.microsoft.com/office/drawing/2014/main" id="{5E673971-6CCF-B54E-A313-741384D93F13}"/>
              </a:ext>
            </a:extLst>
          </p:cNvPr>
          <p:cNvPicPr>
            <a:picLocks noChangeAspect="1"/>
          </p:cNvPicPr>
          <p:nvPr/>
        </p:nvPicPr>
        <p:blipFill>
          <a:blip r:embed="rId4"/>
          <a:stretch>
            <a:fillRect/>
          </a:stretch>
        </p:blipFill>
        <p:spPr>
          <a:xfrm>
            <a:off x="4809101" y="3052014"/>
            <a:ext cx="6864306" cy="3788608"/>
          </a:xfrm>
          <a:prstGeom prst="rect">
            <a:avLst/>
          </a:prstGeom>
        </p:spPr>
      </p:pic>
      <p:sp>
        <p:nvSpPr>
          <p:cNvPr id="6" name="Rectangle 5">
            <a:extLst>
              <a:ext uri="{FF2B5EF4-FFF2-40B4-BE49-F238E27FC236}">
                <a16:creationId xmlns:a16="http://schemas.microsoft.com/office/drawing/2014/main" id="{392B23B6-F0B0-214D-82E8-0162CB1A220E}"/>
              </a:ext>
            </a:extLst>
          </p:cNvPr>
          <p:cNvSpPr/>
          <p:nvPr/>
        </p:nvSpPr>
        <p:spPr>
          <a:xfrm>
            <a:off x="720762" y="2938031"/>
            <a:ext cx="3918548" cy="1325563"/>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
        <p:nvSpPr>
          <p:cNvPr id="9" name="Rectangle 8">
            <a:extLst>
              <a:ext uri="{FF2B5EF4-FFF2-40B4-BE49-F238E27FC236}">
                <a16:creationId xmlns:a16="http://schemas.microsoft.com/office/drawing/2014/main" id="{15749D59-D0B7-A042-9384-6F13D8392557}"/>
              </a:ext>
            </a:extLst>
          </p:cNvPr>
          <p:cNvSpPr/>
          <p:nvPr/>
        </p:nvSpPr>
        <p:spPr>
          <a:xfrm>
            <a:off x="4809101" y="4163995"/>
            <a:ext cx="2902697" cy="825354"/>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Tree>
    <p:extLst>
      <p:ext uri="{BB962C8B-B14F-4D97-AF65-F5344CB8AC3E}">
        <p14:creationId xmlns:p14="http://schemas.microsoft.com/office/powerpoint/2010/main" val="232814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1</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G</a:t>
            </a:r>
            <a:r>
              <a:rPr lang="en-GB" dirty="0" err="1"/>
              <a:t>eneral</a:t>
            </a:r>
            <a:r>
              <a:rPr lang="en-GB" dirty="0"/>
              <a:t> overview, Apache Spark, Environment setting</a:t>
            </a:r>
            <a:endParaRPr lang="en-SI" dirty="0"/>
          </a:p>
        </p:txBody>
      </p:sp>
    </p:spTree>
    <p:extLst>
      <p:ext uri="{BB962C8B-B14F-4D97-AF65-F5344CB8AC3E}">
        <p14:creationId xmlns:p14="http://schemas.microsoft.com/office/powerpoint/2010/main" val="2322611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79EE65-F242-0946-8911-B38157F17072}"/>
              </a:ext>
            </a:extLst>
          </p:cNvPr>
          <p:cNvSpPr txBox="1">
            <a:spLocks/>
          </p:cNvSpPr>
          <p:nvPr/>
        </p:nvSpPr>
        <p:spPr>
          <a:xfrm>
            <a:off x="441960" y="463102"/>
            <a:ext cx="36997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DataFrame API</a:t>
            </a:r>
          </a:p>
        </p:txBody>
      </p:sp>
      <p:pic>
        <p:nvPicPr>
          <p:cNvPr id="4" name="Picture 3">
            <a:extLst>
              <a:ext uri="{FF2B5EF4-FFF2-40B4-BE49-F238E27FC236}">
                <a16:creationId xmlns:a16="http://schemas.microsoft.com/office/drawing/2014/main" id="{5E673971-6CCF-B54E-A313-741384D93F13}"/>
              </a:ext>
            </a:extLst>
          </p:cNvPr>
          <p:cNvPicPr>
            <a:picLocks noChangeAspect="1"/>
          </p:cNvPicPr>
          <p:nvPr/>
        </p:nvPicPr>
        <p:blipFill>
          <a:blip r:embed="rId3"/>
          <a:stretch>
            <a:fillRect/>
          </a:stretch>
        </p:blipFill>
        <p:spPr>
          <a:xfrm>
            <a:off x="6325465" y="1534696"/>
            <a:ext cx="6864306" cy="3788608"/>
          </a:xfrm>
          <a:prstGeom prst="rect">
            <a:avLst/>
          </a:prstGeom>
        </p:spPr>
      </p:pic>
      <p:sp>
        <p:nvSpPr>
          <p:cNvPr id="9" name="Rectangle 8">
            <a:extLst>
              <a:ext uri="{FF2B5EF4-FFF2-40B4-BE49-F238E27FC236}">
                <a16:creationId xmlns:a16="http://schemas.microsoft.com/office/drawing/2014/main" id="{15749D59-D0B7-A042-9384-6F13D8392557}"/>
              </a:ext>
            </a:extLst>
          </p:cNvPr>
          <p:cNvSpPr/>
          <p:nvPr/>
        </p:nvSpPr>
        <p:spPr>
          <a:xfrm>
            <a:off x="6325465" y="2765501"/>
            <a:ext cx="2902697" cy="825354"/>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
        <p:nvSpPr>
          <p:cNvPr id="11" name="Content Placeholder 2">
            <a:extLst>
              <a:ext uri="{FF2B5EF4-FFF2-40B4-BE49-F238E27FC236}">
                <a16:creationId xmlns:a16="http://schemas.microsoft.com/office/drawing/2014/main" id="{FCA6D91D-8E67-124F-95A3-A7AAD54120AE}"/>
              </a:ext>
            </a:extLst>
          </p:cNvPr>
          <p:cNvSpPr>
            <a:spLocks noGrp="1"/>
          </p:cNvSpPr>
          <p:nvPr>
            <p:ph idx="1"/>
          </p:nvPr>
        </p:nvSpPr>
        <p:spPr>
          <a:xfrm>
            <a:off x="527125" y="1366221"/>
            <a:ext cx="5432611" cy="4810742"/>
          </a:xfrm>
        </p:spPr>
        <p:txBody>
          <a:bodyPr>
            <a:normAutofit/>
          </a:bodyPr>
          <a:lstStyle/>
          <a:p>
            <a:r>
              <a:rPr lang="sl-SI" dirty="0"/>
              <a:t>The DataFrame accounts for readable „English“ like code which resembles SQL queries</a:t>
            </a:r>
          </a:p>
          <a:p>
            <a:r>
              <a:rPr lang="en-SI" dirty="0"/>
              <a:t>The DataFrame allows you to have a structured presenttion of your data into rows and columns like database tables</a:t>
            </a:r>
          </a:p>
          <a:p>
            <a:r>
              <a:rPr lang="en-SI" dirty="0"/>
              <a:t>The DataFrame allows you to assign schema to address potential the data integrity issues</a:t>
            </a:r>
          </a:p>
          <a:p>
            <a:pPr marL="0" indent="0">
              <a:buNone/>
            </a:pPr>
            <a:endParaRPr lang="en-SI" dirty="0"/>
          </a:p>
        </p:txBody>
      </p:sp>
    </p:spTree>
    <p:extLst>
      <p:ext uri="{BB962C8B-B14F-4D97-AF65-F5344CB8AC3E}">
        <p14:creationId xmlns:p14="http://schemas.microsoft.com/office/powerpoint/2010/main" val="1867438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p:txBody>
          <a:bodyPr/>
          <a:lstStyle/>
          <a:p>
            <a:r>
              <a:rPr lang="en-GB" dirty="0"/>
              <a:t>Working with Spark API</a:t>
            </a:r>
            <a:r>
              <a:rPr lang="en-SI" dirty="0"/>
              <a:t> </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p:txBody>
          <a:bodyPr/>
          <a:lstStyle/>
          <a:p>
            <a:pPr lvl="1"/>
            <a:r>
              <a:rPr lang="en-SI" dirty="0"/>
              <a:t>Spark DataFrame API </a:t>
            </a:r>
          </a:p>
          <a:p>
            <a:pPr lvl="1"/>
            <a:r>
              <a:rPr lang="en-SI" dirty="0"/>
              <a:t>Structured API (SQL)</a:t>
            </a:r>
          </a:p>
          <a:p>
            <a:pPr marL="457200" lvl="1" indent="0">
              <a:buNone/>
            </a:pPr>
            <a:endParaRPr lang="en-SI" dirty="0"/>
          </a:p>
          <a:p>
            <a:pPr marL="457200" lvl="1" indent="0">
              <a:buNone/>
            </a:pPr>
            <a:r>
              <a:rPr lang="en-SI" dirty="0"/>
              <a:t>Continue with Notebooks!</a:t>
            </a:r>
            <a:endParaRPr lang="en-GB" dirty="0"/>
          </a:p>
          <a:p>
            <a:endParaRPr lang="en-SI" dirty="0"/>
          </a:p>
        </p:txBody>
      </p:sp>
    </p:spTree>
    <p:extLst>
      <p:ext uri="{BB962C8B-B14F-4D97-AF65-F5344CB8AC3E}">
        <p14:creationId xmlns:p14="http://schemas.microsoft.com/office/powerpoint/2010/main" val="2609975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9D1E-3DB8-4846-B6B2-C344B08A0135}"/>
              </a:ext>
            </a:extLst>
          </p:cNvPr>
          <p:cNvSpPr>
            <a:spLocks noGrp="1"/>
          </p:cNvSpPr>
          <p:nvPr>
            <p:ph type="title"/>
          </p:nvPr>
        </p:nvSpPr>
        <p:spPr/>
        <p:txBody>
          <a:bodyPr/>
          <a:lstStyle/>
          <a:p>
            <a:r>
              <a:rPr lang="en-SI" dirty="0"/>
              <a:t>Module 2 – task 2</a:t>
            </a:r>
          </a:p>
        </p:txBody>
      </p:sp>
      <p:sp>
        <p:nvSpPr>
          <p:cNvPr id="3" name="Content Placeholder 2">
            <a:extLst>
              <a:ext uri="{FF2B5EF4-FFF2-40B4-BE49-F238E27FC236}">
                <a16:creationId xmlns:a16="http://schemas.microsoft.com/office/drawing/2014/main" id="{15F1C66E-8D78-7C4C-A02A-CB689C6EC591}"/>
              </a:ext>
            </a:extLst>
          </p:cNvPr>
          <p:cNvSpPr>
            <a:spLocks noGrp="1"/>
          </p:cNvSpPr>
          <p:nvPr>
            <p:ph idx="1"/>
          </p:nvPr>
        </p:nvSpPr>
        <p:spPr/>
        <p:txBody>
          <a:bodyPr/>
          <a:lstStyle/>
          <a:p>
            <a:r>
              <a:rPr lang="en-SI" dirty="0"/>
              <a:t>Create Schema (using PySpark or SparkR or Scala)</a:t>
            </a:r>
          </a:p>
          <a:p>
            <a:r>
              <a:rPr lang="en-SI" dirty="0"/>
              <a:t>Import data (people.CSV)</a:t>
            </a:r>
          </a:p>
          <a:p>
            <a:r>
              <a:rPr lang="en-SI" dirty="0"/>
              <a:t>Show dataframe</a:t>
            </a:r>
          </a:p>
          <a:p>
            <a:r>
              <a:rPr lang="en-SI" dirty="0"/>
              <a:t>Create function to sum the age</a:t>
            </a:r>
          </a:p>
        </p:txBody>
      </p:sp>
    </p:spTree>
    <p:extLst>
      <p:ext uri="{BB962C8B-B14F-4D97-AF65-F5344CB8AC3E}">
        <p14:creationId xmlns:p14="http://schemas.microsoft.com/office/powerpoint/2010/main" val="2579021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3</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Designing and building pipelines, moving data and data models with Spark</a:t>
            </a:r>
          </a:p>
        </p:txBody>
      </p:sp>
    </p:spTree>
    <p:extLst>
      <p:ext uri="{BB962C8B-B14F-4D97-AF65-F5344CB8AC3E}">
        <p14:creationId xmlns:p14="http://schemas.microsoft.com/office/powerpoint/2010/main" val="1776864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Module 3</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p:txBody>
          <a:bodyPr>
            <a:normAutofit/>
          </a:bodyPr>
          <a:lstStyle/>
          <a:p>
            <a:pPr marL="0" indent="0">
              <a:buNone/>
            </a:pPr>
            <a:r>
              <a:rPr lang="en-GB" dirty="0"/>
              <a:t>Data Pipelines and ETL/ELT</a:t>
            </a:r>
          </a:p>
          <a:p>
            <a:pPr lvl="1"/>
            <a:r>
              <a:rPr lang="en-GB" dirty="0"/>
              <a:t>ETL Query</a:t>
            </a:r>
          </a:p>
          <a:p>
            <a:pPr lvl="1"/>
            <a:r>
              <a:rPr lang="en-GB" dirty="0"/>
              <a:t>Data Source support</a:t>
            </a:r>
          </a:p>
          <a:p>
            <a:pPr lvl="1"/>
            <a:r>
              <a:rPr lang="en-GB" dirty="0"/>
              <a:t>Schema inference</a:t>
            </a:r>
          </a:p>
          <a:p>
            <a:pPr lvl="1"/>
            <a:r>
              <a:rPr lang="en-GB" dirty="0"/>
              <a:t>Data Quality</a:t>
            </a:r>
          </a:p>
          <a:p>
            <a:pPr lvl="1"/>
            <a:r>
              <a:rPr lang="en-GB" dirty="0"/>
              <a:t>Transformation</a:t>
            </a:r>
          </a:p>
          <a:p>
            <a:pPr marL="0" indent="0">
              <a:buNone/>
            </a:pPr>
            <a:r>
              <a:rPr lang="en-GB" dirty="0"/>
              <a:t>Python for ETL and performance</a:t>
            </a:r>
          </a:p>
          <a:p>
            <a:pPr marL="0" indent="0">
              <a:buNone/>
            </a:pPr>
            <a:r>
              <a:rPr lang="en-GB" dirty="0"/>
              <a:t>Moving and copying data</a:t>
            </a:r>
          </a:p>
          <a:p>
            <a:pPr marL="0" indent="0">
              <a:buNone/>
            </a:pPr>
            <a:r>
              <a:rPr lang="sl-SI" dirty="0"/>
              <a:t>Creating data models</a:t>
            </a:r>
            <a:endParaRPr lang="en-SI" dirty="0"/>
          </a:p>
        </p:txBody>
      </p:sp>
    </p:spTree>
    <p:extLst>
      <p:ext uri="{BB962C8B-B14F-4D97-AF65-F5344CB8AC3E}">
        <p14:creationId xmlns:p14="http://schemas.microsoft.com/office/powerpoint/2010/main" val="2036179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What is pipeline</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p:txBody>
          <a:bodyPr>
            <a:normAutofit lnSpcReduction="10000"/>
          </a:bodyPr>
          <a:lstStyle/>
          <a:p>
            <a:pPr marL="0" indent="0">
              <a:buNone/>
            </a:pPr>
            <a:r>
              <a:rPr lang="en-GB" b="1" dirty="0"/>
              <a:t>Data pipelines are set of instructions for data movement from source to sink. It is commonly known in data science community and also between data engineers for ETL or ELT.</a:t>
            </a:r>
          </a:p>
          <a:p>
            <a:pPr marL="0" indent="0">
              <a:buNone/>
            </a:pPr>
            <a:br>
              <a:rPr lang="en-GB" dirty="0"/>
            </a:br>
            <a:r>
              <a:rPr lang="en-GB" dirty="0"/>
              <a:t>Pipeline is understood as a:</a:t>
            </a:r>
          </a:p>
          <a:p>
            <a:pPr lvl="1"/>
            <a:r>
              <a:rPr lang="en-GB" dirty="0"/>
              <a:t>sequence of transformations on data</a:t>
            </a:r>
          </a:p>
          <a:p>
            <a:pPr lvl="1"/>
            <a:r>
              <a:rPr lang="en-GB" dirty="0"/>
              <a:t>Source data is typically semi-structured/unstructured (JSON, CSV etc.) and structured (JDBC, Parquet, ORC, the other Hive-</a:t>
            </a:r>
            <a:r>
              <a:rPr lang="en-GB" dirty="0" err="1"/>
              <a:t>serde</a:t>
            </a:r>
            <a:r>
              <a:rPr lang="en-GB" dirty="0"/>
              <a:t> tables)</a:t>
            </a:r>
          </a:p>
          <a:p>
            <a:pPr lvl="1"/>
            <a:r>
              <a:rPr lang="en-GB" dirty="0"/>
              <a:t>Output data is integrated, structured and curated.</a:t>
            </a:r>
          </a:p>
          <a:p>
            <a:pPr lvl="1"/>
            <a:r>
              <a:rPr lang="en-GB" dirty="0"/>
              <a:t>Data at the end of the pipeline is ready for further data processing, analysis and reporting.</a:t>
            </a:r>
          </a:p>
          <a:p>
            <a:endParaRPr lang="en-SI" dirty="0"/>
          </a:p>
        </p:txBody>
      </p:sp>
    </p:spTree>
    <p:extLst>
      <p:ext uri="{BB962C8B-B14F-4D97-AF65-F5344CB8AC3E}">
        <p14:creationId xmlns:p14="http://schemas.microsoft.com/office/powerpoint/2010/main" val="2510986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Daily scenario of data pipeline</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6552304" cy="4351338"/>
          </a:xfrm>
        </p:spPr>
        <p:txBody>
          <a:bodyPr>
            <a:normAutofit/>
          </a:bodyPr>
          <a:lstStyle/>
          <a:p>
            <a:pPr marL="0" indent="0">
              <a:buNone/>
            </a:pPr>
            <a:r>
              <a:rPr lang="en-GB" b="1" dirty="0"/>
              <a:t>Sequence</a:t>
            </a:r>
            <a:r>
              <a:rPr lang="en-GB" dirty="0"/>
              <a:t> of transformation on data</a:t>
            </a:r>
          </a:p>
          <a:p>
            <a:pPr marL="0" indent="0">
              <a:buNone/>
            </a:pPr>
            <a:endParaRPr lang="en-GB" dirty="0"/>
          </a:p>
          <a:p>
            <a:pPr marL="0" indent="0">
              <a:buNone/>
            </a:pPr>
            <a:r>
              <a:rPr lang="en-GB" b="1" dirty="0"/>
              <a:t>Source</a:t>
            </a:r>
            <a:r>
              <a:rPr lang="en-GB" dirty="0"/>
              <a:t>: semi-structured/unstructured (JSON, CSV etc.) and structured (JDBC, Parquet, ORC, the other Hive-serve tables) </a:t>
            </a:r>
          </a:p>
          <a:p>
            <a:pPr marL="0" indent="0">
              <a:buNone/>
            </a:pPr>
            <a:endParaRPr lang="en-GB" dirty="0"/>
          </a:p>
          <a:p>
            <a:pPr marL="0" indent="0">
              <a:buNone/>
            </a:pPr>
            <a:r>
              <a:rPr lang="en-GB" b="1" dirty="0"/>
              <a:t>Sink</a:t>
            </a:r>
            <a:r>
              <a:rPr lang="en-GB" dirty="0"/>
              <a:t>: Data is integrated, structured and curated and ready for consumption.</a:t>
            </a:r>
            <a:endParaRPr lang="en-SI" dirty="0"/>
          </a:p>
        </p:txBody>
      </p:sp>
      <p:pic>
        <p:nvPicPr>
          <p:cNvPr id="4" name="Picture 3">
            <a:extLst>
              <a:ext uri="{FF2B5EF4-FFF2-40B4-BE49-F238E27FC236}">
                <a16:creationId xmlns:a16="http://schemas.microsoft.com/office/drawing/2014/main" id="{BF74EC30-A6B4-D441-8903-3DA77D40E80B}"/>
              </a:ext>
            </a:extLst>
          </p:cNvPr>
          <p:cNvPicPr>
            <a:picLocks noChangeAspect="1"/>
          </p:cNvPicPr>
          <p:nvPr/>
        </p:nvPicPr>
        <p:blipFill>
          <a:blip r:embed="rId2"/>
          <a:stretch>
            <a:fillRect/>
          </a:stretch>
        </p:blipFill>
        <p:spPr>
          <a:xfrm>
            <a:off x="6999287" y="1454943"/>
            <a:ext cx="4763303" cy="2252681"/>
          </a:xfrm>
          <a:prstGeom prst="rect">
            <a:avLst/>
          </a:prstGeom>
        </p:spPr>
      </p:pic>
    </p:spTree>
    <p:extLst>
      <p:ext uri="{BB962C8B-B14F-4D97-AF65-F5344CB8AC3E}">
        <p14:creationId xmlns:p14="http://schemas.microsoft.com/office/powerpoint/2010/main" val="105050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ETL</a:t>
            </a:r>
            <a:r>
              <a:rPr lang="en-GB" dirty="0"/>
              <a:t> is the </a:t>
            </a:r>
            <a:r>
              <a:rPr lang="en-GB" i="1" dirty="0"/>
              <a:t>first Step </a:t>
            </a:r>
            <a:r>
              <a:rPr lang="en-GB" dirty="0"/>
              <a:t>in a Data Pipeline </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a:bodyPr>
          <a:lstStyle/>
          <a:p>
            <a:pPr marL="0" indent="0">
              <a:buNone/>
            </a:pPr>
            <a:r>
              <a:rPr lang="en-GB" b="1" dirty="0"/>
              <a:t>Goal</a:t>
            </a:r>
            <a:r>
              <a:rPr lang="en-GB" dirty="0"/>
              <a:t>: is to clean or curate the data.</a:t>
            </a:r>
          </a:p>
          <a:p>
            <a:r>
              <a:rPr lang="en-GB" dirty="0"/>
              <a:t>Retrieve data from sources (</a:t>
            </a:r>
            <a:r>
              <a:rPr lang="en-GB" b="1" dirty="0"/>
              <a:t>E</a:t>
            </a:r>
            <a:r>
              <a:rPr lang="en-GB" dirty="0"/>
              <a:t>XTRACT)</a:t>
            </a:r>
          </a:p>
          <a:p>
            <a:r>
              <a:rPr lang="en-GB" dirty="0"/>
              <a:t>Transform data into a consumable format (</a:t>
            </a:r>
            <a:r>
              <a:rPr lang="en-GB" b="1" dirty="0"/>
              <a:t>T</a:t>
            </a:r>
            <a:r>
              <a:rPr lang="en-GB" dirty="0"/>
              <a:t>RANSFORM) </a:t>
            </a:r>
          </a:p>
          <a:p>
            <a:r>
              <a:rPr lang="en-GB" dirty="0"/>
              <a:t>Transmit data to downstream consumers (</a:t>
            </a:r>
            <a:r>
              <a:rPr lang="en-GB" b="1" dirty="0"/>
              <a:t>L</a:t>
            </a:r>
            <a:r>
              <a:rPr lang="en-GB" dirty="0"/>
              <a:t>OAD) </a:t>
            </a:r>
          </a:p>
          <a:p>
            <a:pPr marL="0" indent="0">
              <a:buNone/>
            </a:pPr>
            <a:endParaRPr lang="en-SI" dirty="0"/>
          </a:p>
        </p:txBody>
      </p:sp>
      <p:pic>
        <p:nvPicPr>
          <p:cNvPr id="7" name="Picture 6">
            <a:extLst>
              <a:ext uri="{FF2B5EF4-FFF2-40B4-BE49-F238E27FC236}">
                <a16:creationId xmlns:a16="http://schemas.microsoft.com/office/drawing/2014/main" id="{B7B83C86-9ED6-D344-98B2-CE4B1801D19F}"/>
              </a:ext>
            </a:extLst>
          </p:cNvPr>
          <p:cNvPicPr>
            <a:picLocks noChangeAspect="1"/>
          </p:cNvPicPr>
          <p:nvPr/>
        </p:nvPicPr>
        <p:blipFill>
          <a:blip r:embed="rId2"/>
          <a:stretch>
            <a:fillRect/>
          </a:stretch>
        </p:blipFill>
        <p:spPr>
          <a:xfrm>
            <a:off x="1538342" y="3978910"/>
            <a:ext cx="7239523" cy="2600026"/>
          </a:xfrm>
          <a:prstGeom prst="rect">
            <a:avLst/>
          </a:prstGeom>
        </p:spPr>
      </p:pic>
    </p:spTree>
    <p:extLst>
      <p:ext uri="{BB962C8B-B14F-4D97-AF65-F5344CB8AC3E}">
        <p14:creationId xmlns:p14="http://schemas.microsoft.com/office/powerpoint/2010/main" val="4008502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An ETL Query in Spark</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a:bodyPr>
          <a:lstStyle/>
          <a:p>
            <a:pPr marL="0" indent="0">
              <a:buNone/>
            </a:pPr>
            <a:r>
              <a:rPr lang="en-GB" sz="4000" dirty="0" err="1"/>
              <a:t>spark.read.json</a:t>
            </a:r>
            <a:r>
              <a:rPr lang="en-GB" sz="4000" dirty="0"/>
              <a:t>("</a:t>
            </a:r>
            <a:r>
              <a:rPr lang="en-GB" sz="4000" dirty="0">
                <a:solidFill>
                  <a:srgbClr val="00B050"/>
                </a:solidFill>
              </a:rPr>
              <a:t>/source/path</a:t>
            </a:r>
            <a:r>
              <a:rPr lang="en-GB" sz="4000" dirty="0"/>
              <a:t>") </a:t>
            </a:r>
          </a:p>
          <a:p>
            <a:pPr marL="0" indent="0">
              <a:buNone/>
            </a:pPr>
            <a:r>
              <a:rPr lang="en-GB" sz="4000" dirty="0"/>
              <a:t>	.filter(...) </a:t>
            </a:r>
          </a:p>
          <a:p>
            <a:pPr marL="0" indent="0">
              <a:buNone/>
            </a:pPr>
            <a:r>
              <a:rPr lang="en-GB" sz="4000" dirty="0"/>
              <a:t>	.</a:t>
            </a:r>
            <a:r>
              <a:rPr lang="en-GB" sz="4000" dirty="0" err="1"/>
              <a:t>agg</a:t>
            </a:r>
            <a:r>
              <a:rPr lang="en-GB" sz="4000" dirty="0"/>
              <a:t>(...) </a:t>
            </a:r>
          </a:p>
          <a:p>
            <a:pPr marL="0" indent="0">
              <a:buNone/>
            </a:pPr>
            <a:r>
              <a:rPr lang="en-GB" sz="4000" dirty="0"/>
              <a:t>	.</a:t>
            </a:r>
            <a:r>
              <a:rPr lang="en-GB" sz="4000" dirty="0" err="1"/>
              <a:t>write.mode</a:t>
            </a:r>
            <a:r>
              <a:rPr lang="en-GB" sz="4000" dirty="0"/>
              <a:t>("</a:t>
            </a:r>
            <a:r>
              <a:rPr lang="en-GB" sz="4000" dirty="0">
                <a:solidFill>
                  <a:srgbClr val="00B050"/>
                </a:solidFill>
              </a:rPr>
              <a:t>append</a:t>
            </a:r>
            <a:r>
              <a:rPr lang="en-GB" sz="4000" dirty="0"/>
              <a:t>") </a:t>
            </a:r>
          </a:p>
          <a:p>
            <a:pPr marL="0" indent="0">
              <a:buNone/>
            </a:pPr>
            <a:r>
              <a:rPr lang="en-GB" sz="4000" dirty="0"/>
              <a:t>	.parquet("</a:t>
            </a:r>
            <a:r>
              <a:rPr lang="en-GB" sz="4000" dirty="0">
                <a:solidFill>
                  <a:srgbClr val="00B050"/>
                </a:solidFill>
              </a:rPr>
              <a:t>/output/path</a:t>
            </a:r>
            <a:r>
              <a:rPr lang="en-GB" sz="4000" dirty="0"/>
              <a:t>") </a:t>
            </a:r>
          </a:p>
          <a:p>
            <a:pPr marL="0" indent="0">
              <a:buNone/>
            </a:pPr>
            <a:endParaRPr lang="en-SI" sz="4000" dirty="0"/>
          </a:p>
        </p:txBody>
      </p:sp>
      <p:sp>
        <p:nvSpPr>
          <p:cNvPr id="4" name="Rectangle 3">
            <a:extLst>
              <a:ext uri="{FF2B5EF4-FFF2-40B4-BE49-F238E27FC236}">
                <a16:creationId xmlns:a16="http://schemas.microsoft.com/office/drawing/2014/main" id="{A3C79B24-F6B2-274C-B74D-48E735E68B7D}"/>
              </a:ext>
            </a:extLst>
          </p:cNvPr>
          <p:cNvSpPr/>
          <p:nvPr/>
        </p:nvSpPr>
        <p:spPr>
          <a:xfrm>
            <a:off x="9391426" y="1968648"/>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EXTRACT</a:t>
            </a:r>
          </a:p>
        </p:txBody>
      </p:sp>
      <p:sp>
        <p:nvSpPr>
          <p:cNvPr id="6" name="Rectangle 5">
            <a:extLst>
              <a:ext uri="{FF2B5EF4-FFF2-40B4-BE49-F238E27FC236}">
                <a16:creationId xmlns:a16="http://schemas.microsoft.com/office/drawing/2014/main" id="{F547AE7A-EC63-A849-86B1-6A92115A16EB}"/>
              </a:ext>
            </a:extLst>
          </p:cNvPr>
          <p:cNvSpPr/>
          <p:nvPr/>
        </p:nvSpPr>
        <p:spPr>
          <a:xfrm>
            <a:off x="9391426" y="3068702"/>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TRANSFORM</a:t>
            </a:r>
          </a:p>
        </p:txBody>
      </p:sp>
      <p:sp>
        <p:nvSpPr>
          <p:cNvPr id="8" name="Rectangle 7">
            <a:extLst>
              <a:ext uri="{FF2B5EF4-FFF2-40B4-BE49-F238E27FC236}">
                <a16:creationId xmlns:a16="http://schemas.microsoft.com/office/drawing/2014/main" id="{5EFF7E5C-65A8-0142-B944-E2454D2AD2A8}"/>
              </a:ext>
            </a:extLst>
          </p:cNvPr>
          <p:cNvSpPr/>
          <p:nvPr/>
        </p:nvSpPr>
        <p:spPr>
          <a:xfrm>
            <a:off x="9391426" y="4272578"/>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LOAD</a:t>
            </a:r>
          </a:p>
        </p:txBody>
      </p:sp>
    </p:spTree>
    <p:extLst>
      <p:ext uri="{BB962C8B-B14F-4D97-AF65-F5344CB8AC3E}">
        <p14:creationId xmlns:p14="http://schemas.microsoft.com/office/powerpoint/2010/main" val="2707728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An ETL Query in Spark</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lnSpcReduction="10000"/>
          </a:bodyPr>
          <a:lstStyle/>
          <a:p>
            <a:pPr marL="0" indent="0">
              <a:buNone/>
            </a:pPr>
            <a:r>
              <a:rPr lang="en-GB" dirty="0" err="1"/>
              <a:t>val</a:t>
            </a:r>
            <a:r>
              <a:rPr lang="en-GB" dirty="0"/>
              <a:t> </a:t>
            </a:r>
            <a:r>
              <a:rPr lang="en-GB" dirty="0" err="1"/>
              <a:t>csvTable</a:t>
            </a:r>
            <a:r>
              <a:rPr lang="en-GB" dirty="0"/>
              <a:t> = </a:t>
            </a:r>
            <a:r>
              <a:rPr lang="en-GB" dirty="0" err="1"/>
              <a:t>spark.read.csv</a:t>
            </a:r>
            <a:r>
              <a:rPr lang="en-GB" dirty="0"/>
              <a:t>("/</a:t>
            </a:r>
            <a:r>
              <a:rPr lang="en-GB" dirty="0">
                <a:solidFill>
                  <a:srgbClr val="00B050"/>
                </a:solidFill>
              </a:rPr>
              <a:t>source/path</a:t>
            </a:r>
            <a:r>
              <a:rPr lang="en-GB" dirty="0"/>
              <a:t>") </a:t>
            </a:r>
          </a:p>
          <a:p>
            <a:pPr marL="0" indent="0">
              <a:buNone/>
            </a:pPr>
            <a:r>
              <a:rPr lang="en-GB" dirty="0" err="1"/>
              <a:t>val</a:t>
            </a:r>
            <a:r>
              <a:rPr lang="en-GB" dirty="0"/>
              <a:t> </a:t>
            </a:r>
            <a:r>
              <a:rPr lang="en-GB" dirty="0" err="1"/>
              <a:t>jdbcTable</a:t>
            </a:r>
            <a:r>
              <a:rPr lang="en-GB" dirty="0"/>
              <a:t> = </a:t>
            </a:r>
            <a:r>
              <a:rPr lang="en-GB" dirty="0" err="1"/>
              <a:t>spark.read.format</a:t>
            </a:r>
            <a:r>
              <a:rPr lang="en-GB" dirty="0"/>
              <a:t>("</a:t>
            </a:r>
            <a:r>
              <a:rPr lang="en-GB" dirty="0" err="1">
                <a:solidFill>
                  <a:srgbClr val="00B050"/>
                </a:solidFill>
              </a:rPr>
              <a:t>jdbc</a:t>
            </a:r>
            <a:r>
              <a:rPr lang="en-GB" dirty="0"/>
              <a:t>") </a:t>
            </a:r>
            <a:endParaRPr lang="en-GB" sz="4000" dirty="0"/>
          </a:p>
          <a:p>
            <a:pPr marL="457200" lvl="1" indent="0">
              <a:buNone/>
            </a:pPr>
            <a:r>
              <a:rPr lang="en-GB" dirty="0"/>
              <a:t> .option("</a:t>
            </a:r>
            <a:r>
              <a:rPr lang="en-GB" dirty="0" err="1">
                <a:solidFill>
                  <a:srgbClr val="00B050"/>
                </a:solidFill>
              </a:rPr>
              <a:t>url</a:t>
            </a:r>
            <a:r>
              <a:rPr lang="en-GB" dirty="0"/>
              <a:t>", "</a:t>
            </a:r>
            <a:r>
              <a:rPr lang="en-GB" dirty="0" err="1">
                <a:solidFill>
                  <a:srgbClr val="00B050"/>
                </a:solidFill>
              </a:rPr>
              <a:t>jdbc:postgresql</a:t>
            </a:r>
            <a:r>
              <a:rPr lang="en-GB" dirty="0">
                <a:solidFill>
                  <a:srgbClr val="00B050"/>
                </a:solidFill>
              </a:rPr>
              <a:t>:...</a:t>
            </a:r>
            <a:r>
              <a:rPr lang="en-GB" dirty="0"/>
              <a:t>") </a:t>
            </a:r>
          </a:p>
          <a:p>
            <a:pPr marL="457200" lvl="1" indent="0">
              <a:buNone/>
            </a:pPr>
            <a:r>
              <a:rPr lang="en-GB" dirty="0"/>
              <a:t>.option("</a:t>
            </a:r>
            <a:r>
              <a:rPr lang="en-GB" dirty="0" err="1">
                <a:solidFill>
                  <a:srgbClr val="00B050"/>
                </a:solidFill>
              </a:rPr>
              <a:t>dbtable</a:t>
            </a:r>
            <a:r>
              <a:rPr lang="en-GB" dirty="0"/>
              <a:t>", "</a:t>
            </a:r>
            <a:r>
              <a:rPr lang="en-GB" dirty="0">
                <a:solidFill>
                  <a:srgbClr val="00B050"/>
                </a:solidFill>
              </a:rPr>
              <a:t>DBO. SALES</a:t>
            </a:r>
            <a:r>
              <a:rPr lang="en-GB" dirty="0"/>
              <a:t>") </a:t>
            </a:r>
          </a:p>
          <a:p>
            <a:pPr marL="457200" lvl="1" indent="0">
              <a:buNone/>
            </a:pPr>
            <a:r>
              <a:rPr lang="en-GB" dirty="0"/>
              <a:t>.load() </a:t>
            </a:r>
          </a:p>
          <a:p>
            <a:pPr marL="0" indent="0">
              <a:buNone/>
            </a:pPr>
            <a:r>
              <a:rPr lang="en-GB" dirty="0" err="1"/>
              <a:t>csvTable</a:t>
            </a:r>
            <a:br>
              <a:rPr lang="en-GB" dirty="0"/>
            </a:br>
            <a:r>
              <a:rPr lang="en-GB" dirty="0"/>
              <a:t>    </a:t>
            </a:r>
            <a:r>
              <a:rPr lang="en-GB" sz="2400" dirty="0"/>
              <a:t>  .join(</a:t>
            </a:r>
            <a:r>
              <a:rPr lang="en-GB" sz="2400" dirty="0" err="1"/>
              <a:t>jdbcTable</a:t>
            </a:r>
            <a:r>
              <a:rPr lang="en-GB" sz="2400" dirty="0"/>
              <a:t>, </a:t>
            </a:r>
            <a:r>
              <a:rPr lang="en-GB" sz="2400" dirty="0" err="1"/>
              <a:t>Seq</a:t>
            </a:r>
            <a:r>
              <a:rPr lang="en-GB" sz="2400" dirty="0"/>
              <a:t>("</a:t>
            </a:r>
            <a:r>
              <a:rPr lang="en-GB" sz="2400" dirty="0" err="1">
                <a:solidFill>
                  <a:srgbClr val="00B050"/>
                </a:solidFill>
              </a:rPr>
              <a:t>shop_id</a:t>
            </a:r>
            <a:r>
              <a:rPr lang="en-GB" sz="2400" dirty="0"/>
              <a:t>"), "</a:t>
            </a:r>
            <a:r>
              <a:rPr lang="en-GB" sz="2400" dirty="0">
                <a:solidFill>
                  <a:srgbClr val="00B050"/>
                </a:solidFill>
              </a:rPr>
              <a:t>inner</a:t>
            </a:r>
            <a:r>
              <a:rPr lang="en-GB" sz="2400" dirty="0"/>
              <a:t>") </a:t>
            </a:r>
          </a:p>
          <a:p>
            <a:pPr marL="457200" lvl="1" indent="0">
              <a:buNone/>
            </a:pPr>
            <a:r>
              <a:rPr lang="en-GB" dirty="0"/>
              <a:t>.filter("</a:t>
            </a:r>
            <a:r>
              <a:rPr lang="en-GB" dirty="0" err="1">
                <a:solidFill>
                  <a:srgbClr val="00B050"/>
                </a:solidFill>
              </a:rPr>
              <a:t>region_id</a:t>
            </a:r>
            <a:r>
              <a:rPr lang="en-GB" dirty="0">
                <a:solidFill>
                  <a:srgbClr val="00B050"/>
                </a:solidFill>
              </a:rPr>
              <a:t> &lt;= 14</a:t>
            </a:r>
            <a:r>
              <a:rPr lang="en-GB" dirty="0"/>
              <a:t>")</a:t>
            </a:r>
            <a:br>
              <a:rPr lang="en-GB" dirty="0"/>
            </a:br>
            <a:r>
              <a:rPr lang="en-GB" dirty="0"/>
              <a:t>.write</a:t>
            </a:r>
            <a:br>
              <a:rPr lang="en-GB" dirty="0"/>
            </a:br>
            <a:r>
              <a:rPr lang="en-GB" dirty="0"/>
              <a:t>.mode("</a:t>
            </a:r>
            <a:r>
              <a:rPr lang="en-GB" dirty="0">
                <a:solidFill>
                  <a:srgbClr val="00B050"/>
                </a:solidFill>
              </a:rPr>
              <a:t>overwrite</a:t>
            </a:r>
            <a:r>
              <a:rPr lang="en-GB" dirty="0"/>
              <a:t>") .format("</a:t>
            </a:r>
            <a:r>
              <a:rPr lang="en-GB" dirty="0">
                <a:solidFill>
                  <a:srgbClr val="00B050"/>
                </a:solidFill>
              </a:rPr>
              <a:t>parquet</a:t>
            </a:r>
            <a:r>
              <a:rPr lang="en-GB" dirty="0"/>
              <a:t>") .</a:t>
            </a:r>
            <a:r>
              <a:rPr lang="en-GB" dirty="0" err="1"/>
              <a:t>saveAsTable</a:t>
            </a:r>
            <a:r>
              <a:rPr lang="en-GB" dirty="0"/>
              <a:t>("</a:t>
            </a:r>
            <a:r>
              <a:rPr lang="en-GB" dirty="0" err="1">
                <a:solidFill>
                  <a:srgbClr val="00B050"/>
                </a:solidFill>
              </a:rPr>
              <a:t>outputTableName</a:t>
            </a:r>
            <a:r>
              <a:rPr lang="en-GB" dirty="0"/>
              <a:t>") </a:t>
            </a:r>
            <a:endParaRPr lang="en-GB" sz="3600" dirty="0"/>
          </a:p>
          <a:p>
            <a:pPr marL="0" indent="0">
              <a:buNone/>
            </a:pPr>
            <a:endParaRPr lang="en-SI" sz="4000" dirty="0"/>
          </a:p>
        </p:txBody>
      </p:sp>
      <p:sp>
        <p:nvSpPr>
          <p:cNvPr id="4" name="Rectangle 3">
            <a:extLst>
              <a:ext uri="{FF2B5EF4-FFF2-40B4-BE49-F238E27FC236}">
                <a16:creationId xmlns:a16="http://schemas.microsoft.com/office/drawing/2014/main" id="{A3C79B24-F6B2-274C-B74D-48E735E68B7D}"/>
              </a:ext>
            </a:extLst>
          </p:cNvPr>
          <p:cNvSpPr/>
          <p:nvPr/>
        </p:nvSpPr>
        <p:spPr>
          <a:xfrm>
            <a:off x="9391426" y="2308340"/>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EXTRACT</a:t>
            </a:r>
          </a:p>
        </p:txBody>
      </p:sp>
      <p:sp>
        <p:nvSpPr>
          <p:cNvPr id="6" name="Rectangle 5">
            <a:extLst>
              <a:ext uri="{FF2B5EF4-FFF2-40B4-BE49-F238E27FC236}">
                <a16:creationId xmlns:a16="http://schemas.microsoft.com/office/drawing/2014/main" id="{F547AE7A-EC63-A849-86B1-6A92115A16EB}"/>
              </a:ext>
            </a:extLst>
          </p:cNvPr>
          <p:cNvSpPr/>
          <p:nvPr/>
        </p:nvSpPr>
        <p:spPr>
          <a:xfrm>
            <a:off x="9391426" y="3759246"/>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TRANSFORM</a:t>
            </a:r>
          </a:p>
        </p:txBody>
      </p:sp>
      <p:sp>
        <p:nvSpPr>
          <p:cNvPr id="8" name="Rectangle 7">
            <a:extLst>
              <a:ext uri="{FF2B5EF4-FFF2-40B4-BE49-F238E27FC236}">
                <a16:creationId xmlns:a16="http://schemas.microsoft.com/office/drawing/2014/main" id="{5EFF7E5C-65A8-0142-B944-E2454D2AD2A8}"/>
              </a:ext>
            </a:extLst>
          </p:cNvPr>
          <p:cNvSpPr/>
          <p:nvPr/>
        </p:nvSpPr>
        <p:spPr>
          <a:xfrm>
            <a:off x="9391426" y="5090159"/>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LOAD</a:t>
            </a:r>
          </a:p>
        </p:txBody>
      </p:sp>
    </p:spTree>
    <p:extLst>
      <p:ext uri="{BB962C8B-B14F-4D97-AF65-F5344CB8AC3E}">
        <p14:creationId xmlns:p14="http://schemas.microsoft.com/office/powerpoint/2010/main" val="248467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527C-3587-8047-8241-65DCCFFC78BA}"/>
              </a:ext>
            </a:extLst>
          </p:cNvPr>
          <p:cNvSpPr>
            <a:spLocks noGrp="1"/>
          </p:cNvSpPr>
          <p:nvPr>
            <p:ph type="title"/>
          </p:nvPr>
        </p:nvSpPr>
        <p:spPr/>
        <p:txBody>
          <a:bodyPr/>
          <a:lstStyle/>
          <a:p>
            <a:r>
              <a:rPr lang="en-SI" dirty="0"/>
              <a:t>Module 1</a:t>
            </a:r>
          </a:p>
        </p:txBody>
      </p:sp>
      <p:sp>
        <p:nvSpPr>
          <p:cNvPr id="3" name="Content Placeholder 2">
            <a:extLst>
              <a:ext uri="{FF2B5EF4-FFF2-40B4-BE49-F238E27FC236}">
                <a16:creationId xmlns:a16="http://schemas.microsoft.com/office/drawing/2014/main" id="{F7034D1C-FAB3-794B-BF65-D3EB0B7A9B64}"/>
              </a:ext>
            </a:extLst>
          </p:cNvPr>
          <p:cNvSpPr>
            <a:spLocks noGrp="1"/>
          </p:cNvSpPr>
          <p:nvPr>
            <p:ph idx="1"/>
          </p:nvPr>
        </p:nvSpPr>
        <p:spPr/>
        <p:txBody>
          <a:bodyPr>
            <a:normAutofit/>
          </a:bodyPr>
          <a:lstStyle/>
          <a:p>
            <a:r>
              <a:rPr lang="en-GB" dirty="0"/>
              <a:t>About Apache Spark</a:t>
            </a:r>
          </a:p>
          <a:p>
            <a:r>
              <a:rPr lang="en-GB" dirty="0"/>
              <a:t>Spark execution modes</a:t>
            </a:r>
          </a:p>
          <a:p>
            <a:r>
              <a:rPr lang="en-GB" dirty="0"/>
              <a:t>Installation</a:t>
            </a:r>
          </a:p>
          <a:p>
            <a:r>
              <a:rPr lang="en-GB" dirty="0"/>
              <a:t>Running Spark</a:t>
            </a:r>
          </a:p>
          <a:p>
            <a:pPr marL="0" indent="0">
              <a:buNone/>
            </a:pPr>
            <a:br>
              <a:rPr lang="en-GB" dirty="0"/>
            </a:br>
            <a:endParaRPr lang="en-SI" dirty="0"/>
          </a:p>
        </p:txBody>
      </p:sp>
    </p:spTree>
    <p:extLst>
      <p:ext uri="{BB962C8B-B14F-4D97-AF65-F5344CB8AC3E}">
        <p14:creationId xmlns:p14="http://schemas.microsoft.com/office/powerpoint/2010/main" val="749445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4766534" cy="1325563"/>
          </a:xfrm>
        </p:spPr>
        <p:txBody>
          <a:bodyPr/>
          <a:lstStyle/>
          <a:p>
            <a:r>
              <a:rPr lang="en-GB" b="1" dirty="0"/>
              <a:t>Why is ETL process </a:t>
            </a:r>
            <a:r>
              <a:rPr lang="en-GB" b="1" dirty="0">
                <a:solidFill>
                  <a:srgbClr val="FF0000"/>
                </a:solidFill>
              </a:rPr>
              <a:t>important</a:t>
            </a:r>
            <a:r>
              <a:rPr lang="en-GB" b="1" dirty="0"/>
              <a: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825625"/>
            <a:ext cx="5433508" cy="4351338"/>
          </a:xfrm>
        </p:spPr>
        <p:txBody>
          <a:bodyPr>
            <a:normAutofit/>
          </a:bodyPr>
          <a:lstStyle/>
          <a:p>
            <a:r>
              <a:rPr lang="en-GB" dirty="0"/>
              <a:t>Matching different schemas</a:t>
            </a:r>
          </a:p>
          <a:p>
            <a:r>
              <a:rPr lang="en-GB" dirty="0"/>
              <a:t>Matching different data types</a:t>
            </a:r>
          </a:p>
          <a:p>
            <a:r>
              <a:rPr lang="en-GB" dirty="0"/>
              <a:t>Checking for data issues (corrupt files)</a:t>
            </a:r>
          </a:p>
          <a:p>
            <a:r>
              <a:rPr lang="en-GB" dirty="0"/>
              <a:t>Checking for changes in schema</a:t>
            </a:r>
          </a:p>
          <a:p>
            <a:pPr marL="0" indent="0">
              <a:buNone/>
            </a:pPr>
            <a:endParaRPr lang="en-SI" dirty="0"/>
          </a:p>
        </p:txBody>
      </p:sp>
      <p:sp>
        <p:nvSpPr>
          <p:cNvPr id="7" name="Title 1">
            <a:extLst>
              <a:ext uri="{FF2B5EF4-FFF2-40B4-BE49-F238E27FC236}">
                <a16:creationId xmlns:a16="http://schemas.microsoft.com/office/drawing/2014/main" id="{F08F9755-CE10-E24F-BBC4-302CF19DC1B7}"/>
              </a:ext>
            </a:extLst>
          </p:cNvPr>
          <p:cNvSpPr txBox="1">
            <a:spLocks/>
          </p:cNvSpPr>
          <p:nvPr/>
        </p:nvSpPr>
        <p:spPr>
          <a:xfrm>
            <a:off x="6096000" y="372708"/>
            <a:ext cx="47665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Why is ETL process </a:t>
            </a:r>
            <a:r>
              <a:rPr lang="en-GB" b="1" dirty="0">
                <a:solidFill>
                  <a:srgbClr val="FF0000"/>
                </a:solidFill>
              </a:rPr>
              <a:t>hard</a:t>
            </a:r>
            <a:r>
              <a:rPr lang="en-GB" b="1" dirty="0"/>
              <a:t>?</a:t>
            </a:r>
            <a:endParaRPr lang="en-GB" dirty="0"/>
          </a:p>
        </p:txBody>
      </p:sp>
      <p:sp>
        <p:nvSpPr>
          <p:cNvPr id="9" name="Content Placeholder 2">
            <a:extLst>
              <a:ext uri="{FF2B5EF4-FFF2-40B4-BE49-F238E27FC236}">
                <a16:creationId xmlns:a16="http://schemas.microsoft.com/office/drawing/2014/main" id="{2194551E-96A6-3B40-8B36-BB5EAA8E1552}"/>
              </a:ext>
            </a:extLst>
          </p:cNvPr>
          <p:cNvSpPr txBox="1">
            <a:spLocks/>
          </p:cNvSpPr>
          <p:nvPr/>
        </p:nvSpPr>
        <p:spPr>
          <a:xfrm>
            <a:off x="5920292" y="1825625"/>
            <a:ext cx="543350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Scalability</a:t>
            </a:r>
          </a:p>
          <a:p>
            <a:r>
              <a:rPr lang="en-GB" dirty="0"/>
              <a:t>Continuous ETL and ELT</a:t>
            </a:r>
          </a:p>
          <a:p>
            <a:r>
              <a:rPr lang="en-GB" dirty="0"/>
              <a:t>Checking for data issues (corrupt files)</a:t>
            </a:r>
          </a:p>
          <a:p>
            <a:pPr marL="0" indent="0">
              <a:buFont typeface="Arial" panose="020B0604020202020204" pitchFamily="34" charset="0"/>
              <a:buNone/>
            </a:pPr>
            <a:endParaRPr lang="en-SI" dirty="0"/>
          </a:p>
        </p:txBody>
      </p:sp>
    </p:spTree>
    <p:extLst>
      <p:ext uri="{BB962C8B-B14F-4D97-AF65-F5344CB8AC3E}">
        <p14:creationId xmlns:p14="http://schemas.microsoft.com/office/powerpoint/2010/main" val="3671341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b="1" dirty="0"/>
              <a:t>ETL </a:t>
            </a:r>
            <a:r>
              <a:rPr lang="en-GB" b="1" dirty="0">
                <a:solidFill>
                  <a:srgbClr val="FF0000"/>
                </a:solidFill>
              </a:rPr>
              <a:t>must have </a:t>
            </a:r>
            <a:r>
              <a:rPr lang="en-GB" b="1" dirty="0"/>
              <a:t>and </a:t>
            </a:r>
            <a:r>
              <a:rPr lang="en-GB" b="1" dirty="0">
                <a:solidFill>
                  <a:srgbClr val="FF0000"/>
                </a:solidFill>
              </a:rPr>
              <a:t>must be</a:t>
            </a:r>
            <a:r>
              <a:rPr lang="en-GB" b="1" dirty="0"/>
              <a: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825625"/>
            <a:ext cx="6943164" cy="4351338"/>
          </a:xfrm>
        </p:spPr>
        <p:txBody>
          <a:bodyPr>
            <a:normAutofit/>
          </a:bodyPr>
          <a:lstStyle/>
          <a:p>
            <a:r>
              <a:rPr lang="en-GB" dirty="0"/>
              <a:t>Error-prone</a:t>
            </a:r>
          </a:p>
          <a:p>
            <a:r>
              <a:rPr lang="en-GB" dirty="0"/>
              <a:t>Fully Logged</a:t>
            </a:r>
          </a:p>
          <a:p>
            <a:r>
              <a:rPr lang="en-GB" dirty="0"/>
              <a:t>ACID “in all aspects”</a:t>
            </a:r>
          </a:p>
          <a:p>
            <a:r>
              <a:rPr lang="en-GB" dirty="0"/>
              <a:t>Always “fast” and never “too slow”</a:t>
            </a:r>
          </a:p>
          <a:p>
            <a:r>
              <a:rPr lang="en-GB" dirty="0"/>
              <a:t>Cheap and low maintenance</a:t>
            </a:r>
          </a:p>
          <a:p>
            <a:r>
              <a:rPr lang="en-GB" dirty="0"/>
              <a:t>Never ”too complex” and easy to “scale”</a:t>
            </a:r>
          </a:p>
          <a:p>
            <a:r>
              <a:rPr lang="en-GB" dirty="0"/>
              <a:t>Fully documented</a:t>
            </a:r>
          </a:p>
          <a:p>
            <a:pPr marL="0" indent="0">
              <a:buNone/>
            </a:pPr>
            <a:endParaRPr lang="en-SI" dirty="0"/>
          </a:p>
        </p:txBody>
      </p:sp>
    </p:spTree>
    <p:extLst>
      <p:ext uri="{BB962C8B-B14F-4D97-AF65-F5344CB8AC3E}">
        <p14:creationId xmlns:p14="http://schemas.microsoft.com/office/powerpoint/2010/main" val="2376170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b="1" dirty="0"/>
              <a:t>This is why ETL is important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5578587" cy="4351338"/>
          </a:xfrm>
        </p:spPr>
        <p:txBody>
          <a:bodyPr>
            <a:normAutofit/>
          </a:bodyPr>
          <a:lstStyle/>
          <a:p>
            <a:pPr marL="0" indent="0">
              <a:buNone/>
            </a:pPr>
            <a:r>
              <a:rPr lang="en-GB" i="1" dirty="0"/>
              <a:t>Nobody wants messy and complex data </a:t>
            </a:r>
            <a:r>
              <a:rPr lang="en-GB" i="1" dirty="0">
                <a:sym typeface="Wingdings" pitchFamily="2" charset="2"/>
              </a:rPr>
              <a:t></a:t>
            </a:r>
            <a:endParaRPr lang="en-GB" i="1" dirty="0"/>
          </a:p>
          <a:p>
            <a:pPr marL="0" indent="0">
              <a:buNone/>
            </a:pPr>
            <a:endParaRPr lang="en-SI" dirty="0"/>
          </a:p>
          <a:p>
            <a:pPr marL="0" indent="0">
              <a:buNone/>
            </a:pPr>
            <a:r>
              <a:rPr lang="en-GB" dirty="0"/>
              <a:t>Spark SQL's </a:t>
            </a:r>
            <a:r>
              <a:rPr lang="en-GB" dirty="0">
                <a:solidFill>
                  <a:srgbClr val="FF0000"/>
                </a:solidFill>
              </a:rPr>
              <a:t>flexible APIs</a:t>
            </a:r>
            <a:r>
              <a:rPr lang="en-GB" dirty="0"/>
              <a:t>, </a:t>
            </a:r>
            <a:r>
              <a:rPr lang="en-GB" dirty="0">
                <a:solidFill>
                  <a:srgbClr val="002060"/>
                </a:solidFill>
              </a:rPr>
              <a:t>support for a wide variety of </a:t>
            </a:r>
            <a:r>
              <a:rPr lang="en-GB" dirty="0" err="1">
                <a:solidFill>
                  <a:srgbClr val="002060"/>
                </a:solidFill>
              </a:rPr>
              <a:t>datasources</a:t>
            </a:r>
            <a:r>
              <a:rPr lang="en-GB" dirty="0">
                <a:solidFill>
                  <a:srgbClr val="002060"/>
                </a:solidFill>
              </a:rPr>
              <a:t>, </a:t>
            </a:r>
            <a:r>
              <a:rPr lang="en-GB" dirty="0"/>
              <a:t>build-in support for structured streaming, </a:t>
            </a:r>
            <a:r>
              <a:rPr lang="en-GB" dirty="0">
                <a:solidFill>
                  <a:srgbClr val="00B050"/>
                </a:solidFill>
              </a:rPr>
              <a:t>state of art catalyst optimizer and tungsten execution engine </a:t>
            </a:r>
            <a:r>
              <a:rPr lang="en-GB" dirty="0"/>
              <a:t>make it a great framework for building end-to-end </a:t>
            </a:r>
            <a:r>
              <a:rPr lang="en-GB" dirty="0">
                <a:solidFill>
                  <a:srgbClr val="FF0000"/>
                </a:solidFill>
              </a:rPr>
              <a:t>ETL pipelines</a:t>
            </a:r>
            <a:r>
              <a:rPr lang="en-GB" dirty="0"/>
              <a:t>. </a:t>
            </a:r>
          </a:p>
          <a:p>
            <a:pPr marL="0" indent="0">
              <a:buNone/>
            </a:pPr>
            <a:endParaRPr lang="en-SI" dirty="0"/>
          </a:p>
        </p:txBody>
      </p:sp>
      <p:pic>
        <p:nvPicPr>
          <p:cNvPr id="4" name="Picture 3">
            <a:extLst>
              <a:ext uri="{FF2B5EF4-FFF2-40B4-BE49-F238E27FC236}">
                <a16:creationId xmlns:a16="http://schemas.microsoft.com/office/drawing/2014/main" id="{53F66BB6-DFDE-C143-902D-038A1F99D056}"/>
              </a:ext>
            </a:extLst>
          </p:cNvPr>
          <p:cNvPicPr>
            <a:picLocks noChangeAspect="1"/>
          </p:cNvPicPr>
          <p:nvPr/>
        </p:nvPicPr>
        <p:blipFill>
          <a:blip r:embed="rId2"/>
          <a:stretch>
            <a:fillRect/>
          </a:stretch>
        </p:blipFill>
        <p:spPr>
          <a:xfrm>
            <a:off x="6241079" y="2326686"/>
            <a:ext cx="5698266" cy="3524701"/>
          </a:xfrm>
          <a:prstGeom prst="rect">
            <a:avLst/>
          </a:prstGeom>
        </p:spPr>
      </p:pic>
    </p:spTree>
    <p:extLst>
      <p:ext uri="{BB962C8B-B14F-4D97-AF65-F5344CB8AC3E}">
        <p14:creationId xmlns:p14="http://schemas.microsoft.com/office/powerpoint/2010/main" val="1395514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Data Source Supports </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pPr marL="0" indent="0">
              <a:buNone/>
            </a:pPr>
            <a:r>
              <a:rPr lang="en-GB" dirty="0"/>
              <a:t>Built-in connectors in Spark: </a:t>
            </a:r>
          </a:p>
          <a:p>
            <a:pPr marL="0" indent="0">
              <a:buNone/>
            </a:pPr>
            <a:r>
              <a:rPr lang="en-GB" dirty="0"/>
              <a:t>	– JSON, CSV, Text, Hive, Parquet, ORC, JDBC </a:t>
            </a:r>
          </a:p>
          <a:p>
            <a:pPr marL="0" indent="0">
              <a:buNone/>
            </a:pPr>
            <a:r>
              <a:rPr lang="en-GB" dirty="0"/>
              <a:t>Third-party data source connectors: </a:t>
            </a:r>
          </a:p>
          <a:p>
            <a:pPr marL="0" indent="0">
              <a:buNone/>
            </a:pPr>
            <a:r>
              <a:rPr lang="en-GB" dirty="0"/>
              <a:t>	– https://spark-</a:t>
            </a:r>
            <a:r>
              <a:rPr lang="en-GB" dirty="0" err="1"/>
              <a:t>packages.org</a:t>
            </a:r>
            <a:r>
              <a:rPr lang="en-GB" dirty="0"/>
              <a:t> </a:t>
            </a:r>
          </a:p>
          <a:p>
            <a:r>
              <a:rPr lang="en-GB" dirty="0"/>
              <a:t>Define your own data source connectors by Data Source APIs</a:t>
            </a:r>
            <a:br>
              <a:rPr lang="en-GB" dirty="0"/>
            </a:br>
            <a:r>
              <a:rPr lang="en-GB" dirty="0"/>
              <a:t>	– Ref link: https://</a:t>
            </a:r>
            <a:r>
              <a:rPr lang="en-GB" dirty="0" err="1"/>
              <a:t>youtu.be</a:t>
            </a:r>
            <a:r>
              <a:rPr lang="en-GB" dirty="0"/>
              <a:t>/</a:t>
            </a:r>
            <a:r>
              <a:rPr lang="en-GB" dirty="0" err="1"/>
              <a:t>uxuLRiNoDio</a:t>
            </a:r>
            <a:r>
              <a:rPr lang="en-GB" dirty="0"/>
              <a:t> </a:t>
            </a:r>
          </a:p>
          <a:p>
            <a:pPr marL="0" indent="0">
              <a:buNone/>
            </a:pPr>
            <a:endParaRPr lang="en-SI" dirty="0"/>
          </a:p>
        </p:txBody>
      </p:sp>
    </p:spTree>
    <p:extLst>
      <p:ext uri="{BB962C8B-B14F-4D97-AF65-F5344CB8AC3E}">
        <p14:creationId xmlns:p14="http://schemas.microsoft.com/office/powerpoint/2010/main" val="2459067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7425-CF98-1C40-8D99-1AEEE9236062}"/>
              </a:ext>
            </a:extLst>
          </p:cNvPr>
          <p:cNvSpPr>
            <a:spLocks noGrp="1"/>
          </p:cNvSpPr>
          <p:nvPr>
            <p:ph type="title"/>
          </p:nvPr>
        </p:nvSpPr>
        <p:spPr/>
        <p:txBody>
          <a:bodyPr/>
          <a:lstStyle/>
          <a:p>
            <a:r>
              <a:rPr lang="en-SI" dirty="0"/>
              <a:t>Demos</a:t>
            </a:r>
          </a:p>
        </p:txBody>
      </p:sp>
      <p:sp>
        <p:nvSpPr>
          <p:cNvPr id="3" name="Content Placeholder 2">
            <a:extLst>
              <a:ext uri="{FF2B5EF4-FFF2-40B4-BE49-F238E27FC236}">
                <a16:creationId xmlns:a16="http://schemas.microsoft.com/office/drawing/2014/main" id="{5773E4B8-F3DE-0745-B050-9544E9A7D825}"/>
              </a:ext>
            </a:extLst>
          </p:cNvPr>
          <p:cNvSpPr>
            <a:spLocks noGrp="1"/>
          </p:cNvSpPr>
          <p:nvPr>
            <p:ph idx="1"/>
          </p:nvPr>
        </p:nvSpPr>
        <p:spPr/>
        <p:txBody>
          <a:bodyPr/>
          <a:lstStyle/>
          <a:p>
            <a:pPr marL="514350" indent="-514350">
              <a:buAutoNum type="arabicParenR"/>
            </a:pPr>
            <a:r>
              <a:rPr lang="en-SI" dirty="0"/>
              <a:t>Semistrctured data, JSON, CSV, FS, SQL– Part 2</a:t>
            </a:r>
          </a:p>
          <a:p>
            <a:pPr marL="514350" indent="-514350">
              <a:buAutoNum type="arabicParenR"/>
            </a:pPr>
            <a:r>
              <a:rPr lang="en-SI" dirty="0"/>
              <a:t>Scala – Part 3</a:t>
            </a:r>
          </a:p>
          <a:p>
            <a:pPr marL="0" indent="0">
              <a:buNone/>
            </a:pPr>
            <a:r>
              <a:rPr lang="en-SI" dirty="0"/>
              <a:t>3)</a:t>
            </a:r>
          </a:p>
        </p:txBody>
      </p:sp>
    </p:spTree>
    <p:extLst>
      <p:ext uri="{BB962C8B-B14F-4D97-AF65-F5344CB8AC3E}">
        <p14:creationId xmlns:p14="http://schemas.microsoft.com/office/powerpoint/2010/main" val="523585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B44C-7B97-D44F-B543-54C9B45732DA}"/>
              </a:ext>
            </a:extLst>
          </p:cNvPr>
          <p:cNvSpPr>
            <a:spLocks noGrp="1"/>
          </p:cNvSpPr>
          <p:nvPr>
            <p:ph type="title"/>
          </p:nvPr>
        </p:nvSpPr>
        <p:spPr/>
        <p:txBody>
          <a:bodyPr/>
          <a:lstStyle/>
          <a:p>
            <a:r>
              <a:rPr lang="en-SI" dirty="0"/>
              <a:t>Module 3 - Task 3</a:t>
            </a:r>
          </a:p>
        </p:txBody>
      </p:sp>
      <p:sp>
        <p:nvSpPr>
          <p:cNvPr id="3" name="Content Placeholder 2">
            <a:extLst>
              <a:ext uri="{FF2B5EF4-FFF2-40B4-BE49-F238E27FC236}">
                <a16:creationId xmlns:a16="http://schemas.microsoft.com/office/drawing/2014/main" id="{ABC93444-EB46-C349-B339-B1B02CA67F96}"/>
              </a:ext>
            </a:extLst>
          </p:cNvPr>
          <p:cNvSpPr>
            <a:spLocks noGrp="1"/>
          </p:cNvSpPr>
          <p:nvPr>
            <p:ph idx="1"/>
          </p:nvPr>
        </p:nvSpPr>
        <p:spPr/>
        <p:txBody>
          <a:bodyPr/>
          <a:lstStyle/>
          <a:p>
            <a:r>
              <a:rPr lang="en-SI" dirty="0"/>
              <a:t>Explore and run   Notebook: </a:t>
            </a:r>
          </a:p>
          <a:p>
            <a:pPr marL="0" indent="0">
              <a:buNone/>
            </a:pPr>
            <a:endParaRPr lang="en-SI" dirty="0"/>
          </a:p>
          <a:p>
            <a:pPr marL="0" indent="0">
              <a:buNone/>
            </a:pPr>
            <a:r>
              <a:rPr lang="en-GB" dirty="0"/>
              <a:t>Py3-Module3-Dataframes with Python </a:t>
            </a:r>
            <a:endParaRPr lang="en-SI" dirty="0"/>
          </a:p>
        </p:txBody>
      </p:sp>
    </p:spTree>
    <p:extLst>
      <p:ext uri="{BB962C8B-B14F-4D97-AF65-F5344CB8AC3E}">
        <p14:creationId xmlns:p14="http://schemas.microsoft.com/office/powerpoint/2010/main" val="2947483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4</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GB" dirty="0"/>
              <a:t>Architecture concepts, Data and process orchestration</a:t>
            </a:r>
          </a:p>
        </p:txBody>
      </p:sp>
    </p:spTree>
    <p:extLst>
      <p:ext uri="{BB962C8B-B14F-4D97-AF65-F5344CB8AC3E}">
        <p14:creationId xmlns:p14="http://schemas.microsoft.com/office/powerpoint/2010/main" val="931332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C054-6275-8D49-A5C2-648464094CD2}"/>
              </a:ext>
            </a:extLst>
          </p:cNvPr>
          <p:cNvSpPr>
            <a:spLocks noGrp="1"/>
          </p:cNvSpPr>
          <p:nvPr>
            <p:ph type="title"/>
          </p:nvPr>
        </p:nvSpPr>
        <p:spPr/>
        <p:txBody>
          <a:bodyPr/>
          <a:lstStyle/>
          <a:p>
            <a:r>
              <a:rPr lang="en-SI" dirty="0"/>
              <a:t>Data and processes</a:t>
            </a:r>
          </a:p>
        </p:txBody>
      </p:sp>
      <p:sp>
        <p:nvSpPr>
          <p:cNvPr id="6" name="Content Placeholder 5">
            <a:extLst>
              <a:ext uri="{FF2B5EF4-FFF2-40B4-BE49-F238E27FC236}">
                <a16:creationId xmlns:a16="http://schemas.microsoft.com/office/drawing/2014/main" id="{BAC00B9F-81DC-A648-BEF8-40075D24335F}"/>
              </a:ext>
            </a:extLst>
          </p:cNvPr>
          <p:cNvSpPr>
            <a:spLocks noGrp="1"/>
          </p:cNvSpPr>
          <p:nvPr>
            <p:ph idx="1"/>
          </p:nvPr>
        </p:nvSpPr>
        <p:spPr/>
        <p:txBody>
          <a:bodyPr/>
          <a:lstStyle/>
          <a:p>
            <a:r>
              <a:rPr lang="en-GB" b="1" dirty="0"/>
              <a:t>DATA INGESTION AND EXPLORATION</a:t>
            </a:r>
          </a:p>
          <a:p>
            <a:r>
              <a:rPr lang="en-GB" dirty="0">
                <a:solidFill>
                  <a:schemeClr val="bg1">
                    <a:lumMod val="75000"/>
                  </a:schemeClr>
                </a:solidFill>
              </a:rPr>
              <a:t>TRAINING THE MODEL</a:t>
            </a:r>
          </a:p>
          <a:p>
            <a:r>
              <a:rPr lang="en-GB" dirty="0">
                <a:solidFill>
                  <a:schemeClr val="bg1">
                    <a:lumMod val="75000"/>
                  </a:schemeClr>
                </a:solidFill>
              </a:rPr>
              <a:t>DEPLOY TO PRODUCTION</a:t>
            </a:r>
            <a:endParaRPr lang="en-SI" dirty="0">
              <a:solidFill>
                <a:schemeClr val="bg1">
                  <a:lumMod val="75000"/>
                </a:schemeClr>
              </a:solidFill>
            </a:endParaRPr>
          </a:p>
        </p:txBody>
      </p:sp>
      <p:pic>
        <p:nvPicPr>
          <p:cNvPr id="3" name="Picture 2">
            <a:extLst>
              <a:ext uri="{FF2B5EF4-FFF2-40B4-BE49-F238E27FC236}">
                <a16:creationId xmlns:a16="http://schemas.microsoft.com/office/drawing/2014/main" id="{11F4E83D-636F-F04C-B255-3AE7F36733E6}"/>
              </a:ext>
            </a:extLst>
          </p:cNvPr>
          <p:cNvPicPr>
            <a:picLocks noChangeAspect="1"/>
          </p:cNvPicPr>
          <p:nvPr/>
        </p:nvPicPr>
        <p:blipFill>
          <a:blip r:embed="rId2"/>
          <a:stretch>
            <a:fillRect/>
          </a:stretch>
        </p:blipFill>
        <p:spPr>
          <a:xfrm>
            <a:off x="5034728" y="2361126"/>
            <a:ext cx="7157272" cy="3815837"/>
          </a:xfrm>
          <a:prstGeom prst="rect">
            <a:avLst/>
          </a:prstGeom>
        </p:spPr>
      </p:pic>
    </p:spTree>
    <p:extLst>
      <p:ext uri="{BB962C8B-B14F-4D97-AF65-F5344CB8AC3E}">
        <p14:creationId xmlns:p14="http://schemas.microsoft.com/office/powerpoint/2010/main" val="2819431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0938-6D7A-3643-B776-0D53B51952DC}"/>
              </a:ext>
            </a:extLst>
          </p:cNvPr>
          <p:cNvSpPr>
            <a:spLocks noGrp="1"/>
          </p:cNvSpPr>
          <p:nvPr>
            <p:ph type="title"/>
          </p:nvPr>
        </p:nvSpPr>
        <p:spPr/>
        <p:txBody>
          <a:bodyPr/>
          <a:lstStyle/>
          <a:p>
            <a:r>
              <a:rPr lang="en-SI" dirty="0"/>
              <a:t>Storage patterns</a:t>
            </a:r>
          </a:p>
        </p:txBody>
      </p:sp>
      <p:sp>
        <p:nvSpPr>
          <p:cNvPr id="3" name="Content Placeholder 2">
            <a:extLst>
              <a:ext uri="{FF2B5EF4-FFF2-40B4-BE49-F238E27FC236}">
                <a16:creationId xmlns:a16="http://schemas.microsoft.com/office/drawing/2014/main" id="{C3EAE2E4-3F89-6643-AEA3-3B88B295291A}"/>
              </a:ext>
            </a:extLst>
          </p:cNvPr>
          <p:cNvSpPr>
            <a:spLocks noGrp="1"/>
          </p:cNvSpPr>
          <p:nvPr>
            <p:ph idx="1"/>
          </p:nvPr>
        </p:nvSpPr>
        <p:spPr/>
        <p:txBody>
          <a:bodyPr/>
          <a:lstStyle/>
          <a:p>
            <a:r>
              <a:rPr lang="en-SI" dirty="0"/>
              <a:t>Data Warehouse</a:t>
            </a:r>
          </a:p>
          <a:p>
            <a:r>
              <a:rPr lang="en-SI" dirty="0"/>
              <a:t>D</a:t>
            </a:r>
            <a:r>
              <a:rPr lang="en-GB" dirty="0"/>
              <a:t>a</a:t>
            </a:r>
            <a:r>
              <a:rPr lang="en-SI" dirty="0"/>
              <a:t>ta Lake</a:t>
            </a:r>
          </a:p>
          <a:p>
            <a:r>
              <a:rPr lang="en-SI" dirty="0"/>
              <a:t>D</a:t>
            </a:r>
            <a:r>
              <a:rPr lang="en-GB" dirty="0"/>
              <a:t>a</a:t>
            </a:r>
            <a:r>
              <a:rPr lang="en-SI" dirty="0"/>
              <a:t>ta Lakehouse</a:t>
            </a:r>
          </a:p>
          <a:p>
            <a:pPr marL="0" indent="0">
              <a:buNone/>
            </a:pPr>
            <a:endParaRPr lang="en-SI" dirty="0"/>
          </a:p>
        </p:txBody>
      </p:sp>
    </p:spTree>
    <p:extLst>
      <p:ext uri="{BB962C8B-B14F-4D97-AF65-F5344CB8AC3E}">
        <p14:creationId xmlns:p14="http://schemas.microsoft.com/office/powerpoint/2010/main" val="18777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warehouse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lstStyle/>
          <a:p>
            <a:r>
              <a:rPr lang="en-GB" dirty="0"/>
              <a:t>U</a:t>
            </a:r>
            <a:r>
              <a:rPr lang="en-SI" dirty="0"/>
              <a:t>nified data repository for storing large amounts of information from multiple sources</a:t>
            </a:r>
          </a:p>
          <a:p>
            <a:r>
              <a:rPr lang="en-SI" dirty="0"/>
              <a:t>Combines relational datasets from business apps, ERP, CRM, FICO</a:t>
            </a:r>
          </a:p>
          <a:p>
            <a:r>
              <a:rPr lang="en-SI" dirty="0"/>
              <a:t>Transactional data and master data</a:t>
            </a:r>
          </a:p>
          <a:p>
            <a:r>
              <a:rPr lang="en-SI" dirty="0"/>
              <a:t>Processes: extracting, cleaning, matching, transforming, storing, versioning, consuming</a:t>
            </a:r>
          </a:p>
        </p:txBody>
      </p:sp>
      <p:pic>
        <p:nvPicPr>
          <p:cNvPr id="4" name="Picture 3">
            <a:extLst>
              <a:ext uri="{FF2B5EF4-FFF2-40B4-BE49-F238E27FC236}">
                <a16:creationId xmlns:a16="http://schemas.microsoft.com/office/drawing/2014/main" id="{21D0F720-5F31-2249-A624-E7CAEEEC14D6}"/>
              </a:ext>
            </a:extLst>
          </p:cNvPr>
          <p:cNvPicPr>
            <a:picLocks noChangeAspect="1"/>
          </p:cNvPicPr>
          <p:nvPr/>
        </p:nvPicPr>
        <p:blipFill>
          <a:blip r:embed="rId2"/>
          <a:stretch>
            <a:fillRect/>
          </a:stretch>
        </p:blipFill>
        <p:spPr>
          <a:xfrm>
            <a:off x="5400339" y="4143926"/>
            <a:ext cx="4432748" cy="2589539"/>
          </a:xfrm>
          <a:prstGeom prst="rect">
            <a:avLst/>
          </a:prstGeom>
        </p:spPr>
      </p:pic>
    </p:spTree>
    <p:extLst>
      <p:ext uri="{BB962C8B-B14F-4D97-AF65-F5344CB8AC3E}">
        <p14:creationId xmlns:p14="http://schemas.microsoft.com/office/powerpoint/2010/main" val="591114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47475-653A-4840-800F-9F4E4C9091F7}"/>
              </a:ext>
            </a:extLst>
          </p:cNvPr>
          <p:cNvSpPr>
            <a:spLocks noGrp="1"/>
          </p:cNvSpPr>
          <p:nvPr>
            <p:ph type="title"/>
          </p:nvPr>
        </p:nvSpPr>
        <p:spPr/>
        <p:txBody>
          <a:bodyPr/>
          <a:lstStyle/>
          <a:p>
            <a:r>
              <a:rPr lang="en-SI" dirty="0"/>
              <a:t>On Apache Spark</a:t>
            </a:r>
          </a:p>
        </p:txBody>
      </p:sp>
      <p:sp>
        <p:nvSpPr>
          <p:cNvPr id="3" name="Content Placeholder 2">
            <a:extLst>
              <a:ext uri="{FF2B5EF4-FFF2-40B4-BE49-F238E27FC236}">
                <a16:creationId xmlns:a16="http://schemas.microsoft.com/office/drawing/2014/main" id="{7FC5EF10-7BC7-4840-9F91-FEC2715E4FE9}"/>
              </a:ext>
            </a:extLst>
          </p:cNvPr>
          <p:cNvSpPr>
            <a:spLocks noGrp="1"/>
          </p:cNvSpPr>
          <p:nvPr>
            <p:ph idx="1"/>
          </p:nvPr>
        </p:nvSpPr>
        <p:spPr/>
        <p:txBody>
          <a:bodyPr/>
          <a:lstStyle/>
          <a:p>
            <a:r>
              <a:rPr lang="en-GB" dirty="0"/>
              <a:t>Fast, expressive, general-purpose in-memory cluster computing framework compatible with Apache Hadoop and built around speed, ease of use and streaming analytics</a:t>
            </a:r>
            <a:br>
              <a:rPr lang="en-GB" dirty="0"/>
            </a:br>
            <a:r>
              <a:rPr lang="en-GB" dirty="0"/>
              <a:t>Faster and easier than Hadoop MapReduce*</a:t>
            </a:r>
            <a:br>
              <a:rPr lang="en-GB" dirty="0"/>
            </a:br>
            <a:r>
              <a:rPr lang="en-GB" dirty="0"/>
              <a:t>Large community and 3rd party libraries </a:t>
            </a:r>
            <a:endParaRPr lang="en-GB" dirty="0">
              <a:effectLst/>
            </a:endParaRPr>
          </a:p>
          <a:p>
            <a:r>
              <a:rPr lang="en-GB" dirty="0"/>
              <a:t>Provides high-level APIs (Java, Scala, Python, R) Supports variety of workloads </a:t>
            </a:r>
            <a:endParaRPr lang="en-GB" dirty="0">
              <a:effectLst/>
            </a:endParaRPr>
          </a:p>
          <a:p>
            <a:pPr lvl="1"/>
            <a:r>
              <a:rPr lang="en-GB" dirty="0"/>
              <a:t> interactive queries, streaming, machine learning and graph processing </a:t>
            </a:r>
            <a:endParaRPr lang="en-GB" dirty="0">
              <a:effectLst/>
            </a:endParaRPr>
          </a:p>
          <a:p>
            <a:endParaRPr lang="en-SI" dirty="0"/>
          </a:p>
        </p:txBody>
      </p:sp>
    </p:spTree>
    <p:extLst>
      <p:ext uri="{BB962C8B-B14F-4D97-AF65-F5344CB8AC3E}">
        <p14:creationId xmlns:p14="http://schemas.microsoft.com/office/powerpoint/2010/main" val="32675522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Warehouse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Lack of flexibility</a:t>
            </a:r>
          </a:p>
          <a:p>
            <a:r>
              <a:rPr lang="en-GB" dirty="0"/>
              <a:t>“Struggles” with semi- and un-structured data</a:t>
            </a:r>
          </a:p>
          <a:p>
            <a:r>
              <a:rPr lang="en-GB" dirty="0"/>
              <a:t>High OPEX (implementation, CI/CD, maintenance)</a:t>
            </a:r>
            <a:endParaRPr lang="en-SI" dirty="0"/>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Warehouse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90600" y="1978025"/>
            <a:ext cx="4605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D</a:t>
            </a:r>
            <a:r>
              <a:rPr lang="en-SI"/>
              <a:t>ata canonization / standardization</a:t>
            </a:r>
          </a:p>
          <a:p>
            <a:r>
              <a:rPr lang="en-GB"/>
              <a:t>I</a:t>
            </a:r>
            <a:r>
              <a:rPr lang="en-SI"/>
              <a:t>mproved data quality, consistency</a:t>
            </a:r>
          </a:p>
          <a:p>
            <a:r>
              <a:rPr lang="en-GB"/>
              <a:t>I</a:t>
            </a:r>
            <a:r>
              <a:rPr lang="en-SI"/>
              <a:t>mproves decision-making business process and analytics</a:t>
            </a:r>
            <a:endParaRPr lang="en-SI" dirty="0"/>
          </a:p>
        </p:txBody>
      </p:sp>
    </p:spTree>
    <p:extLst>
      <p:ext uri="{BB962C8B-B14F-4D97-AF65-F5344CB8AC3E}">
        <p14:creationId xmlns:p14="http://schemas.microsoft.com/office/powerpoint/2010/main" val="27547002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Lake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lstStyle/>
          <a:p>
            <a:r>
              <a:rPr lang="en-GB" dirty="0"/>
              <a:t>Centralized and highly flexible storage repository</a:t>
            </a:r>
          </a:p>
          <a:p>
            <a:r>
              <a:rPr lang="en-SI" dirty="0"/>
              <a:t>For structured, unstructured data; original / raw format</a:t>
            </a:r>
          </a:p>
          <a:p>
            <a:r>
              <a:rPr lang="en-SI" dirty="0"/>
              <a:t>Durable, cost-effective</a:t>
            </a:r>
          </a:p>
          <a:p>
            <a:r>
              <a:rPr lang="en-SI" dirty="0"/>
              <a:t>Schema on-read</a:t>
            </a:r>
          </a:p>
          <a:p>
            <a:r>
              <a:rPr lang="en-SI" dirty="0"/>
              <a:t>ETL for purposes and “ad-hoc”</a:t>
            </a:r>
          </a:p>
          <a:p>
            <a:r>
              <a:rPr lang="en-SI" dirty="0"/>
              <a:t>Machine learning, Shallow/Deep </a:t>
            </a:r>
          </a:p>
          <a:p>
            <a:r>
              <a:rPr lang="en-SI" dirty="0"/>
              <a:t>IoT devices, streaming data</a:t>
            </a:r>
          </a:p>
        </p:txBody>
      </p:sp>
      <p:pic>
        <p:nvPicPr>
          <p:cNvPr id="5" name="Picture 4">
            <a:extLst>
              <a:ext uri="{FF2B5EF4-FFF2-40B4-BE49-F238E27FC236}">
                <a16:creationId xmlns:a16="http://schemas.microsoft.com/office/drawing/2014/main" id="{B88D15C3-ECAB-4840-92C4-59BF04CCE8F9}"/>
              </a:ext>
            </a:extLst>
          </p:cNvPr>
          <p:cNvPicPr>
            <a:picLocks noChangeAspect="1"/>
          </p:cNvPicPr>
          <p:nvPr/>
        </p:nvPicPr>
        <p:blipFill>
          <a:blip r:embed="rId2"/>
          <a:stretch>
            <a:fillRect/>
          </a:stretch>
        </p:blipFill>
        <p:spPr>
          <a:xfrm>
            <a:off x="6648226" y="3031920"/>
            <a:ext cx="5231951" cy="3540962"/>
          </a:xfrm>
          <a:prstGeom prst="rect">
            <a:avLst/>
          </a:prstGeom>
        </p:spPr>
      </p:pic>
    </p:spTree>
    <p:extLst>
      <p:ext uri="{BB962C8B-B14F-4D97-AF65-F5344CB8AC3E}">
        <p14:creationId xmlns:p14="http://schemas.microsoft.com/office/powerpoint/2010/main" val="3095297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Lake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Lack of management </a:t>
            </a:r>
          </a:p>
          <a:p>
            <a:r>
              <a:rPr lang="en-GB" dirty="0"/>
              <a:t>Enforcing data reliability</a:t>
            </a:r>
          </a:p>
          <a:p>
            <a:r>
              <a:rPr lang="en-GB" dirty="0"/>
              <a:t>Uniform security model (data formats)</a:t>
            </a:r>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Lake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90600" y="1978025"/>
            <a:ext cx="4605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a:t>
            </a:r>
            <a:r>
              <a:rPr lang="en-SI" dirty="0"/>
              <a:t>ata consolidation (structured + unstructured)</a:t>
            </a:r>
          </a:p>
          <a:p>
            <a:r>
              <a:rPr lang="en-GB" dirty="0"/>
              <a:t>I</a:t>
            </a:r>
            <a:r>
              <a:rPr lang="en-SI" dirty="0"/>
              <a:t>mproved flexibility</a:t>
            </a:r>
          </a:p>
          <a:p>
            <a:r>
              <a:rPr lang="en-SI" dirty="0"/>
              <a:t>Cost savings (object store)</a:t>
            </a:r>
          </a:p>
          <a:p>
            <a:r>
              <a:rPr lang="en-GB" dirty="0"/>
              <a:t>I</a:t>
            </a:r>
            <a:r>
              <a:rPr lang="en-SI" dirty="0"/>
              <a:t>mprovedd and support for variety analytics, shallow and deep learning (machine learning)</a:t>
            </a:r>
          </a:p>
        </p:txBody>
      </p:sp>
    </p:spTree>
    <p:extLst>
      <p:ext uri="{BB962C8B-B14F-4D97-AF65-F5344CB8AC3E}">
        <p14:creationId xmlns:p14="http://schemas.microsoft.com/office/powerpoint/2010/main" val="1382208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Lakehouse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normAutofit/>
          </a:bodyPr>
          <a:lstStyle/>
          <a:p>
            <a:r>
              <a:rPr lang="en-GB" dirty="0"/>
              <a:t>Scalable data lakes</a:t>
            </a:r>
          </a:p>
          <a:p>
            <a:r>
              <a:rPr lang="en-GB" dirty="0"/>
              <a:t>Organized data management</a:t>
            </a:r>
          </a:p>
          <a:p>
            <a:r>
              <a:rPr lang="en-GB" dirty="0"/>
              <a:t>Organized ACID for:</a:t>
            </a:r>
          </a:p>
          <a:p>
            <a:pPr lvl="1"/>
            <a:r>
              <a:rPr lang="en-GB" dirty="0"/>
              <a:t>Transactional data (DWH)</a:t>
            </a:r>
          </a:p>
          <a:p>
            <a:pPr lvl="1"/>
            <a:r>
              <a:rPr lang="en-GB" dirty="0"/>
              <a:t>Improved analytics (DWH)</a:t>
            </a:r>
          </a:p>
          <a:p>
            <a:pPr lvl="1"/>
            <a:r>
              <a:rPr lang="en-GB" dirty="0"/>
              <a:t>Improving ML, DL (DWH, Data Lake)</a:t>
            </a:r>
          </a:p>
          <a:p>
            <a:r>
              <a:rPr lang="en-SI" dirty="0"/>
              <a:t>Metadata layer for data lakes</a:t>
            </a:r>
          </a:p>
          <a:p>
            <a:r>
              <a:rPr lang="en-GB" dirty="0"/>
              <a:t>Improved Q</a:t>
            </a:r>
            <a:r>
              <a:rPr lang="en-SI" dirty="0"/>
              <a:t>uery engine</a:t>
            </a:r>
          </a:p>
          <a:p>
            <a:r>
              <a:rPr lang="en-SI" dirty="0"/>
              <a:t>Optimized acces for data science</a:t>
            </a:r>
          </a:p>
        </p:txBody>
      </p:sp>
      <p:pic>
        <p:nvPicPr>
          <p:cNvPr id="1026" name="Picture 2" descr="Evolution of data storage, from data warehouses to data lakes to data lakehouses">
            <a:extLst>
              <a:ext uri="{FF2B5EF4-FFF2-40B4-BE49-F238E27FC236}">
                <a16:creationId xmlns:a16="http://schemas.microsoft.com/office/drawing/2014/main" id="{66FD4DB3-0902-DE4C-8313-6362BC422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337" y="161756"/>
            <a:ext cx="6884147" cy="361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589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C-F4AC-AB46-AD0F-DEBCC7D3F42B}"/>
              </a:ext>
            </a:extLst>
          </p:cNvPr>
          <p:cNvSpPr>
            <a:spLocks noGrp="1"/>
          </p:cNvSpPr>
          <p:nvPr>
            <p:ph type="title"/>
          </p:nvPr>
        </p:nvSpPr>
        <p:spPr/>
        <p:txBody>
          <a:bodyPr/>
          <a:lstStyle/>
          <a:p>
            <a:endParaRPr lang="en-SI"/>
          </a:p>
        </p:txBody>
      </p:sp>
      <p:sp>
        <p:nvSpPr>
          <p:cNvPr id="3" name="Content Placeholder 2">
            <a:extLst>
              <a:ext uri="{FF2B5EF4-FFF2-40B4-BE49-F238E27FC236}">
                <a16:creationId xmlns:a16="http://schemas.microsoft.com/office/drawing/2014/main" id="{F47B5607-5F8C-AA49-A3E3-2B2AD5359D94}"/>
              </a:ext>
            </a:extLst>
          </p:cNvPr>
          <p:cNvSpPr>
            <a:spLocks noGrp="1"/>
          </p:cNvSpPr>
          <p:nvPr>
            <p:ph idx="1"/>
          </p:nvPr>
        </p:nvSpPr>
        <p:spPr/>
        <p:txBody>
          <a:bodyPr/>
          <a:lstStyle/>
          <a:p>
            <a:endParaRPr lang="en-SI"/>
          </a:p>
        </p:txBody>
      </p:sp>
      <p:pic>
        <p:nvPicPr>
          <p:cNvPr id="4" name="Picture 2" descr="Evolution of data storage, from data warehouses to data lakes to data lakehouses">
            <a:extLst>
              <a:ext uri="{FF2B5EF4-FFF2-40B4-BE49-F238E27FC236}">
                <a16:creationId xmlns:a16="http://schemas.microsoft.com/office/drawing/2014/main" id="{C2E56A69-B43A-2843-BFC0-6D07D24FB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67" y="681037"/>
            <a:ext cx="11396065" cy="598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25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lakehouse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Relatively new (concept)</a:t>
            </a:r>
          </a:p>
          <a:p>
            <a:r>
              <a:rPr lang="en-GB" dirty="0"/>
              <a:t>Improved, yet immature technology</a:t>
            </a:r>
          </a:p>
          <a:p>
            <a:r>
              <a:rPr lang="en-GB" dirty="0"/>
              <a:t>Offerings (Databricks)</a:t>
            </a:r>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lakehouse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26054" y="1910715"/>
            <a:ext cx="5281109"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l-SI" dirty="0"/>
              <a:t>Reduced data reduncency</a:t>
            </a:r>
            <a:endParaRPr lang="en-SI" dirty="0"/>
          </a:p>
          <a:p>
            <a:r>
              <a:rPr lang="en-GB" dirty="0"/>
              <a:t>I</a:t>
            </a:r>
            <a:r>
              <a:rPr lang="en-SI" dirty="0"/>
              <a:t>mproved flexibility</a:t>
            </a:r>
          </a:p>
          <a:p>
            <a:r>
              <a:rPr lang="en-SI" dirty="0"/>
              <a:t>Cost effectiveness (combination of DWH and Data Lake)</a:t>
            </a:r>
          </a:p>
          <a:p>
            <a:r>
              <a:rPr lang="en-GB" dirty="0"/>
              <a:t>I</a:t>
            </a:r>
            <a:r>
              <a:rPr lang="en-SI" dirty="0"/>
              <a:t>mproved data governance, data management, and security</a:t>
            </a:r>
          </a:p>
          <a:p>
            <a:r>
              <a:rPr lang="en-SI" dirty="0"/>
              <a:t>Support for variety of workloads (analytics, open data formats (API,  parquet))</a:t>
            </a:r>
          </a:p>
          <a:p>
            <a:r>
              <a:rPr lang="en-SI" dirty="0"/>
              <a:t>Straightforward Machine Learnign</a:t>
            </a:r>
          </a:p>
        </p:txBody>
      </p:sp>
    </p:spTree>
    <p:extLst>
      <p:ext uri="{BB962C8B-B14F-4D97-AF65-F5344CB8AC3E}">
        <p14:creationId xmlns:p14="http://schemas.microsoft.com/office/powerpoint/2010/main" val="21442687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1B4FD-A47B-2647-B78D-AE93B791D029}"/>
              </a:ext>
            </a:extLst>
          </p:cNvPr>
          <p:cNvSpPr>
            <a:spLocks noGrp="1"/>
          </p:cNvSpPr>
          <p:nvPr>
            <p:ph type="title"/>
          </p:nvPr>
        </p:nvSpPr>
        <p:spPr/>
        <p:txBody>
          <a:bodyPr/>
          <a:lstStyle/>
          <a:p>
            <a:r>
              <a:rPr lang="en-SI" i="1" dirty="0"/>
              <a:t>Recap</a:t>
            </a:r>
            <a:r>
              <a:rPr lang="en-SI" dirty="0"/>
              <a:t>: DWH vs. DL vs. DLH</a:t>
            </a:r>
          </a:p>
        </p:txBody>
      </p:sp>
      <p:pic>
        <p:nvPicPr>
          <p:cNvPr id="4" name="Picture 3">
            <a:extLst>
              <a:ext uri="{FF2B5EF4-FFF2-40B4-BE49-F238E27FC236}">
                <a16:creationId xmlns:a16="http://schemas.microsoft.com/office/drawing/2014/main" id="{CF395747-0245-0E4E-A35D-0F6CC45A48C8}"/>
              </a:ext>
            </a:extLst>
          </p:cNvPr>
          <p:cNvPicPr>
            <a:picLocks noChangeAspect="1"/>
          </p:cNvPicPr>
          <p:nvPr/>
        </p:nvPicPr>
        <p:blipFill>
          <a:blip r:embed="rId2"/>
          <a:stretch>
            <a:fillRect/>
          </a:stretch>
        </p:blipFill>
        <p:spPr>
          <a:xfrm>
            <a:off x="1946087" y="1416080"/>
            <a:ext cx="6982759" cy="5076795"/>
          </a:xfrm>
          <a:prstGeom prst="rect">
            <a:avLst/>
          </a:prstGeom>
        </p:spPr>
      </p:pic>
    </p:spTree>
    <p:extLst>
      <p:ext uri="{BB962C8B-B14F-4D97-AF65-F5344CB8AC3E}">
        <p14:creationId xmlns:p14="http://schemas.microsoft.com/office/powerpoint/2010/main" val="17124073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0D68-8756-214D-8824-AF2717F119AA}"/>
              </a:ext>
            </a:extLst>
          </p:cNvPr>
          <p:cNvSpPr>
            <a:spLocks noGrp="1"/>
          </p:cNvSpPr>
          <p:nvPr>
            <p:ph type="title"/>
          </p:nvPr>
        </p:nvSpPr>
        <p:spPr/>
        <p:txBody>
          <a:bodyPr/>
          <a:lstStyle/>
          <a:p>
            <a:r>
              <a:rPr lang="en-SI" dirty="0"/>
              <a:t>Achieving ACID in Spark</a:t>
            </a:r>
          </a:p>
        </p:txBody>
      </p:sp>
      <p:sp>
        <p:nvSpPr>
          <p:cNvPr id="3" name="Content Placeholder 2">
            <a:extLst>
              <a:ext uri="{FF2B5EF4-FFF2-40B4-BE49-F238E27FC236}">
                <a16:creationId xmlns:a16="http://schemas.microsoft.com/office/drawing/2014/main" id="{0D69AE6E-DABE-C54E-9646-3C671F17185D}"/>
              </a:ext>
            </a:extLst>
          </p:cNvPr>
          <p:cNvSpPr>
            <a:spLocks noGrp="1"/>
          </p:cNvSpPr>
          <p:nvPr>
            <p:ph idx="1"/>
          </p:nvPr>
        </p:nvSpPr>
        <p:spPr/>
        <p:txBody>
          <a:bodyPr/>
          <a:lstStyle/>
          <a:p>
            <a:r>
              <a:rPr lang="en-SI" dirty="0"/>
              <a:t>ACID – Atomicity, Consistency, Isolation, Durability</a:t>
            </a:r>
          </a:p>
          <a:p>
            <a:r>
              <a:rPr lang="en-SI" dirty="0"/>
              <a:t>Providing data in data lake to be consistent and durable</a:t>
            </a:r>
          </a:p>
          <a:p>
            <a:r>
              <a:rPr lang="en-SI" dirty="0"/>
              <a:t>Spark Hive tables</a:t>
            </a:r>
          </a:p>
          <a:p>
            <a:r>
              <a:rPr lang="en-SI" dirty="0"/>
              <a:t>Delta lake (Databricks)</a:t>
            </a:r>
          </a:p>
          <a:p>
            <a:r>
              <a:rPr lang="en-SI" dirty="0"/>
              <a:t>HUDI (Hadoop Upsert Delete and Incremental) by Uber/Apache</a:t>
            </a:r>
          </a:p>
        </p:txBody>
      </p:sp>
      <p:pic>
        <p:nvPicPr>
          <p:cNvPr id="4" name="Picture 3">
            <a:extLst>
              <a:ext uri="{FF2B5EF4-FFF2-40B4-BE49-F238E27FC236}">
                <a16:creationId xmlns:a16="http://schemas.microsoft.com/office/drawing/2014/main" id="{4D5B0797-CC80-3544-89A9-531754650450}"/>
              </a:ext>
            </a:extLst>
          </p:cNvPr>
          <p:cNvPicPr>
            <a:picLocks noChangeAspect="1"/>
          </p:cNvPicPr>
          <p:nvPr/>
        </p:nvPicPr>
        <p:blipFill>
          <a:blip r:embed="rId2"/>
          <a:stretch>
            <a:fillRect/>
          </a:stretch>
        </p:blipFill>
        <p:spPr>
          <a:xfrm>
            <a:off x="2936332" y="5095487"/>
            <a:ext cx="7835900" cy="1562100"/>
          </a:xfrm>
          <a:prstGeom prst="rect">
            <a:avLst/>
          </a:prstGeom>
        </p:spPr>
      </p:pic>
    </p:spTree>
    <p:extLst>
      <p:ext uri="{BB962C8B-B14F-4D97-AF65-F5344CB8AC3E}">
        <p14:creationId xmlns:p14="http://schemas.microsoft.com/office/powerpoint/2010/main" val="19280807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5513-2473-B24C-8460-AABC1AA528EE}"/>
              </a:ext>
            </a:extLst>
          </p:cNvPr>
          <p:cNvSpPr>
            <a:spLocks noGrp="1"/>
          </p:cNvSpPr>
          <p:nvPr>
            <p:ph type="title"/>
          </p:nvPr>
        </p:nvSpPr>
        <p:spPr/>
        <p:txBody>
          <a:bodyPr/>
          <a:lstStyle/>
          <a:p>
            <a:r>
              <a:rPr lang="en-SI" dirty="0"/>
              <a:t>ACID limitations on Hive</a:t>
            </a:r>
          </a:p>
        </p:txBody>
      </p:sp>
      <p:pic>
        <p:nvPicPr>
          <p:cNvPr id="4" name="Content Placeholder 3">
            <a:extLst>
              <a:ext uri="{FF2B5EF4-FFF2-40B4-BE49-F238E27FC236}">
                <a16:creationId xmlns:a16="http://schemas.microsoft.com/office/drawing/2014/main" id="{0971705B-DD4C-E940-96C6-639D635C6C4C}"/>
              </a:ext>
            </a:extLst>
          </p:cNvPr>
          <p:cNvPicPr>
            <a:picLocks noGrp="1" noChangeAspect="1"/>
          </p:cNvPicPr>
          <p:nvPr>
            <p:ph idx="1"/>
          </p:nvPr>
        </p:nvPicPr>
        <p:blipFill>
          <a:blip r:embed="rId2"/>
          <a:stretch>
            <a:fillRect/>
          </a:stretch>
        </p:blipFill>
        <p:spPr>
          <a:xfrm>
            <a:off x="7009782" y="4148254"/>
            <a:ext cx="4749800" cy="2628900"/>
          </a:xfrm>
          <a:prstGeom prst="rect">
            <a:avLst/>
          </a:prstGeom>
        </p:spPr>
      </p:pic>
      <p:sp>
        <p:nvSpPr>
          <p:cNvPr id="6" name="Content Placeholder 2">
            <a:extLst>
              <a:ext uri="{FF2B5EF4-FFF2-40B4-BE49-F238E27FC236}">
                <a16:creationId xmlns:a16="http://schemas.microsoft.com/office/drawing/2014/main" id="{74AA1182-A349-364C-85DD-1B80B7D78F55}"/>
              </a:ext>
            </a:extLst>
          </p:cNvPr>
          <p:cNvSpPr txBox="1">
            <a:spLocks/>
          </p:cNvSpPr>
          <p:nvPr/>
        </p:nvSpPr>
        <p:spPr>
          <a:xfrm>
            <a:off x="737838" y="1514571"/>
            <a:ext cx="9978483" cy="43063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GB" dirty="0">
                <a:solidFill>
                  <a:srgbClr val="000000"/>
                </a:solidFill>
                <a:latin typeface="inherit"/>
              </a:rPr>
              <a:t>Hive tables should be created with </a:t>
            </a:r>
            <a:r>
              <a:rPr lang="en-GB" b="1" dirty="0">
                <a:solidFill>
                  <a:srgbClr val="000000"/>
                </a:solidFill>
                <a:latin typeface="inherit"/>
              </a:rPr>
              <a:t>TRANSACTIONAL</a:t>
            </a:r>
            <a:r>
              <a:rPr lang="en-GB" dirty="0">
                <a:solidFill>
                  <a:srgbClr val="000000"/>
                </a:solidFill>
                <a:latin typeface="inherit"/>
              </a:rPr>
              <a:t> table property.</a:t>
            </a:r>
          </a:p>
          <a:p>
            <a:pPr fontAlgn="base"/>
            <a:r>
              <a:rPr lang="en-GB" dirty="0">
                <a:solidFill>
                  <a:srgbClr val="000000"/>
                </a:solidFill>
                <a:latin typeface="inherit"/>
              </a:rPr>
              <a:t>Hive supports ACID transactions on tables that store </a:t>
            </a:r>
            <a:r>
              <a:rPr lang="en-GB" b="1" dirty="0">
                <a:solidFill>
                  <a:srgbClr val="000000"/>
                </a:solidFill>
                <a:latin typeface="inherit"/>
              </a:rPr>
              <a:t>ORC</a:t>
            </a:r>
            <a:r>
              <a:rPr lang="en-GB" dirty="0">
                <a:solidFill>
                  <a:srgbClr val="000000"/>
                </a:solidFill>
                <a:latin typeface="inherit"/>
              </a:rPr>
              <a:t> file format.</a:t>
            </a:r>
          </a:p>
          <a:p>
            <a:pPr fontAlgn="base"/>
            <a:r>
              <a:rPr lang="en-GB" dirty="0">
                <a:solidFill>
                  <a:srgbClr val="000000"/>
                </a:solidFill>
                <a:latin typeface="inherit"/>
              </a:rPr>
              <a:t>Enable ACID support by setting transaction manager to </a:t>
            </a:r>
            <a:r>
              <a:rPr lang="en-GB" b="1" dirty="0" err="1">
                <a:solidFill>
                  <a:srgbClr val="000000"/>
                </a:solidFill>
                <a:latin typeface="inherit"/>
              </a:rPr>
              <a:t>DbTxnManager</a:t>
            </a:r>
            <a:endParaRPr lang="en-GB" dirty="0">
              <a:solidFill>
                <a:srgbClr val="000000"/>
              </a:solidFill>
              <a:latin typeface="inherit"/>
            </a:endParaRPr>
          </a:p>
          <a:p>
            <a:pPr fontAlgn="base"/>
            <a:r>
              <a:rPr lang="en-GB" dirty="0">
                <a:solidFill>
                  <a:srgbClr val="000000"/>
                </a:solidFill>
                <a:latin typeface="inherit"/>
              </a:rPr>
              <a:t>Annoyances:</a:t>
            </a:r>
          </a:p>
          <a:p>
            <a:pPr lvl="1" fontAlgn="base"/>
            <a:r>
              <a:rPr lang="en-GB" dirty="0">
                <a:solidFill>
                  <a:srgbClr val="000000"/>
                </a:solidFill>
                <a:latin typeface="inherit"/>
              </a:rPr>
              <a:t>Transaction tables cannot be accessed from the </a:t>
            </a:r>
            <a:r>
              <a:rPr lang="en-GB" dirty="0" err="1">
                <a:solidFill>
                  <a:srgbClr val="000000"/>
                </a:solidFill>
                <a:latin typeface="inherit"/>
              </a:rPr>
              <a:t>non-ACID</a:t>
            </a:r>
            <a:r>
              <a:rPr lang="en-GB" dirty="0">
                <a:solidFill>
                  <a:srgbClr val="000000"/>
                </a:solidFill>
                <a:latin typeface="inherit"/>
              </a:rPr>
              <a:t> Transaction Manager (</a:t>
            </a:r>
            <a:r>
              <a:rPr lang="en-GB" b="1" dirty="0" err="1">
                <a:solidFill>
                  <a:srgbClr val="000000"/>
                </a:solidFill>
                <a:latin typeface="inherit"/>
              </a:rPr>
              <a:t>DummyTxnManager</a:t>
            </a:r>
            <a:r>
              <a:rPr lang="en-GB" dirty="0">
                <a:solidFill>
                  <a:srgbClr val="000000"/>
                </a:solidFill>
                <a:latin typeface="inherit"/>
              </a:rPr>
              <a:t>) session.</a:t>
            </a:r>
          </a:p>
          <a:p>
            <a:pPr lvl="1" fontAlgn="base"/>
            <a:r>
              <a:rPr lang="en-GB" b="1" dirty="0">
                <a:solidFill>
                  <a:srgbClr val="000000"/>
                </a:solidFill>
                <a:latin typeface="inherit"/>
              </a:rPr>
              <a:t>External tables</a:t>
            </a:r>
            <a:r>
              <a:rPr lang="en-GB" dirty="0">
                <a:solidFill>
                  <a:srgbClr val="000000"/>
                </a:solidFill>
                <a:latin typeface="inherit"/>
              </a:rPr>
              <a:t> cannot be created to support ACID since the changes on external tables are beyond Hive control.</a:t>
            </a:r>
          </a:p>
          <a:p>
            <a:pPr lvl="1" fontAlgn="base"/>
            <a:r>
              <a:rPr lang="en-GB" b="1" dirty="0">
                <a:solidFill>
                  <a:srgbClr val="000000"/>
                </a:solidFill>
                <a:latin typeface="inherit"/>
              </a:rPr>
              <a:t>LOAD</a:t>
            </a:r>
            <a:r>
              <a:rPr lang="en-GB" dirty="0">
                <a:solidFill>
                  <a:srgbClr val="000000"/>
                </a:solidFill>
                <a:latin typeface="inherit"/>
              </a:rPr>
              <a:t> is not supported on ACID transactional Tables. hence use </a:t>
            </a:r>
            <a:r>
              <a:rPr lang="en-GB" b="1" dirty="0">
                <a:solidFill>
                  <a:srgbClr val="000000"/>
                </a:solidFill>
                <a:latin typeface="inherit"/>
              </a:rPr>
              <a:t>INSERT INTO</a:t>
            </a:r>
            <a:r>
              <a:rPr lang="en-GB" dirty="0">
                <a:solidFill>
                  <a:srgbClr val="000000"/>
                </a:solidFill>
                <a:latin typeface="inherit"/>
              </a:rPr>
              <a:t>.</a:t>
            </a:r>
          </a:p>
        </p:txBody>
      </p:sp>
    </p:spTree>
    <p:extLst>
      <p:ext uri="{BB962C8B-B14F-4D97-AF65-F5344CB8AC3E}">
        <p14:creationId xmlns:p14="http://schemas.microsoft.com/office/powerpoint/2010/main" val="9616603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10C55-5CC2-D044-8251-CD91332116F7}"/>
              </a:ext>
            </a:extLst>
          </p:cNvPr>
          <p:cNvSpPr>
            <a:spLocks noGrp="1"/>
          </p:cNvSpPr>
          <p:nvPr>
            <p:ph type="title"/>
          </p:nvPr>
        </p:nvSpPr>
        <p:spPr/>
        <p:txBody>
          <a:bodyPr/>
          <a:lstStyle/>
          <a:p>
            <a:r>
              <a:rPr lang="en-SI" dirty="0"/>
              <a:t>ACID on Data Lake (files)</a:t>
            </a:r>
          </a:p>
        </p:txBody>
      </p:sp>
      <p:sp>
        <p:nvSpPr>
          <p:cNvPr id="3" name="Content Placeholder 2">
            <a:extLst>
              <a:ext uri="{FF2B5EF4-FFF2-40B4-BE49-F238E27FC236}">
                <a16:creationId xmlns:a16="http://schemas.microsoft.com/office/drawing/2014/main" id="{F5026222-2E56-6746-945F-5372D2F5EF3C}"/>
              </a:ext>
            </a:extLst>
          </p:cNvPr>
          <p:cNvSpPr>
            <a:spLocks noGrp="1"/>
          </p:cNvSpPr>
          <p:nvPr>
            <p:ph idx="1"/>
          </p:nvPr>
        </p:nvSpPr>
        <p:spPr/>
        <p:txBody>
          <a:bodyPr/>
          <a:lstStyle/>
          <a:p>
            <a:r>
              <a:rPr lang="en-SI" dirty="0"/>
              <a:t>ETL frameworks / ELT pipelines</a:t>
            </a:r>
          </a:p>
          <a:p>
            <a:r>
              <a:rPr lang="en-SI" dirty="0"/>
              <a:t>Assuring zones (architecture)</a:t>
            </a:r>
          </a:p>
          <a:p>
            <a:r>
              <a:rPr lang="en-SI" dirty="0"/>
              <a:t>Logging, storing, updating</a:t>
            </a:r>
          </a:p>
          <a:p>
            <a:r>
              <a:rPr lang="en-SI" dirty="0"/>
              <a:t>Delta Lake (Databricks)</a:t>
            </a:r>
          </a:p>
          <a:p>
            <a:pPr lvl="1"/>
            <a:endParaRPr lang="en-SI" dirty="0"/>
          </a:p>
        </p:txBody>
      </p:sp>
    </p:spTree>
    <p:extLst>
      <p:ext uri="{BB962C8B-B14F-4D97-AF65-F5344CB8AC3E}">
        <p14:creationId xmlns:p14="http://schemas.microsoft.com/office/powerpoint/2010/main" val="972425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lnSpcReduction="10000"/>
          </a:bodyPr>
          <a:lstStyle/>
          <a:p>
            <a:r>
              <a:rPr lang="en-GB" dirty="0"/>
              <a:t>Logs processing (Uber)</a:t>
            </a:r>
          </a:p>
          <a:p>
            <a:r>
              <a:rPr lang="en-GB" dirty="0"/>
              <a:t>Event detection and real-time analysis</a:t>
            </a:r>
          </a:p>
          <a:p>
            <a:r>
              <a:rPr lang="en-GB" dirty="0"/>
              <a:t> Interactive analysis</a:t>
            </a:r>
          </a:p>
          <a:p>
            <a:r>
              <a:rPr lang="en-GB" dirty="0"/>
              <a:t>Latency reduction</a:t>
            </a:r>
          </a:p>
          <a:p>
            <a:r>
              <a:rPr lang="en-GB" dirty="0"/>
              <a:t>Advanced ad-targeting (Yahoo!) </a:t>
            </a:r>
          </a:p>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CF4DDF15-BD10-064D-920A-2564F4B9B92E}"/>
              </a:ext>
            </a:extLst>
          </p:cNvPr>
          <p:cNvPicPr>
            <a:picLocks noChangeAspect="1"/>
          </p:cNvPicPr>
          <p:nvPr/>
        </p:nvPicPr>
        <p:blipFill>
          <a:blip r:embed="rId2"/>
          <a:stretch>
            <a:fillRect/>
          </a:stretch>
        </p:blipFill>
        <p:spPr>
          <a:xfrm>
            <a:off x="7030994" y="1351033"/>
            <a:ext cx="4585215" cy="2077967"/>
          </a:xfrm>
          <a:prstGeom prst="rect">
            <a:avLst/>
          </a:prstGeom>
        </p:spPr>
      </p:pic>
    </p:spTree>
    <p:extLst>
      <p:ext uri="{BB962C8B-B14F-4D97-AF65-F5344CB8AC3E}">
        <p14:creationId xmlns:p14="http://schemas.microsoft.com/office/powerpoint/2010/main" val="1597659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462B-3B1B-AF46-A545-846022D36451}"/>
              </a:ext>
            </a:extLst>
          </p:cNvPr>
          <p:cNvSpPr>
            <a:spLocks noGrp="1"/>
          </p:cNvSpPr>
          <p:nvPr>
            <p:ph type="title"/>
          </p:nvPr>
        </p:nvSpPr>
        <p:spPr/>
        <p:txBody>
          <a:bodyPr/>
          <a:lstStyle/>
          <a:p>
            <a:r>
              <a:rPr lang="en-SI" dirty="0"/>
              <a:t>File Types in supported in Spark</a:t>
            </a:r>
          </a:p>
        </p:txBody>
      </p:sp>
      <p:sp>
        <p:nvSpPr>
          <p:cNvPr id="3" name="Content Placeholder 2">
            <a:extLst>
              <a:ext uri="{FF2B5EF4-FFF2-40B4-BE49-F238E27FC236}">
                <a16:creationId xmlns:a16="http://schemas.microsoft.com/office/drawing/2014/main" id="{CDD3B8D4-DEEE-0F44-8514-9043ECC94001}"/>
              </a:ext>
            </a:extLst>
          </p:cNvPr>
          <p:cNvSpPr>
            <a:spLocks noGrp="1"/>
          </p:cNvSpPr>
          <p:nvPr>
            <p:ph idx="1"/>
          </p:nvPr>
        </p:nvSpPr>
        <p:spPr/>
        <p:txBody>
          <a:bodyPr>
            <a:normAutofit fontScale="77500" lnSpcReduction="20000"/>
          </a:bodyPr>
          <a:lstStyle/>
          <a:p>
            <a:r>
              <a:rPr lang="en-SI" dirty="0"/>
              <a:t>.CSV – delimited text file using comma, semicolon to separate values.</a:t>
            </a:r>
          </a:p>
          <a:p>
            <a:r>
              <a:rPr lang="en-SI" dirty="0"/>
              <a:t>.TXT – delimited text file.</a:t>
            </a:r>
          </a:p>
          <a:p>
            <a:r>
              <a:rPr lang="en-SI" dirty="0"/>
              <a:t>.JSON – text file that stores simple data structures and objects. </a:t>
            </a:r>
            <a:r>
              <a:rPr lang="en-GB" dirty="0"/>
              <a:t>S</a:t>
            </a:r>
            <a:r>
              <a:rPr lang="en-SI" dirty="0"/>
              <a:t>tandard for data interchange</a:t>
            </a:r>
          </a:p>
          <a:p>
            <a:r>
              <a:rPr lang="en-SI" dirty="0"/>
              <a:t>.Parquet – column storage file format used by hadoop systes, such as Pig, Spark, and Hive. It has binary presentation, is cross platform.</a:t>
            </a:r>
          </a:p>
          <a:p>
            <a:r>
              <a:rPr lang="en-SI" dirty="0"/>
              <a:t>.AVRO – open source data serialization system by Apache Hadoop. stores serialized data in binary format and schema in JSON format.</a:t>
            </a:r>
          </a:p>
          <a:p>
            <a:r>
              <a:rPr lang="en-SI" dirty="0"/>
              <a:t>.ORC – open source columnar data storage format. </a:t>
            </a:r>
            <a:r>
              <a:rPr lang="en-GB" dirty="0"/>
              <a:t>S</a:t>
            </a:r>
            <a:r>
              <a:rPr lang="en-SI" dirty="0"/>
              <a:t>imilar to Parquet. </a:t>
            </a:r>
            <a:r>
              <a:rPr lang="en-GB" dirty="0"/>
              <a:t>I</a:t>
            </a:r>
            <a:r>
              <a:rPr lang="en-SI" dirty="0"/>
              <a:t>s cross platform</a:t>
            </a:r>
          </a:p>
          <a:p>
            <a:r>
              <a:rPr lang="en-SI" dirty="0"/>
              <a:t>… and others</a:t>
            </a:r>
          </a:p>
          <a:p>
            <a:pPr marL="0" indent="0">
              <a:buNone/>
            </a:pPr>
            <a:endParaRPr lang="en-SI" dirty="0"/>
          </a:p>
          <a:p>
            <a:pPr marL="0" indent="0">
              <a:buNone/>
            </a:pPr>
            <a:r>
              <a:rPr lang="en-SI" dirty="0"/>
              <a:t>ORC – created by HortonWorks (feb 2013)</a:t>
            </a:r>
          </a:p>
          <a:p>
            <a:pPr marL="0" indent="0">
              <a:buNone/>
            </a:pPr>
            <a:r>
              <a:rPr lang="en-SI" dirty="0"/>
              <a:t>Apache Parquet – Created by Cloudera and twitter (may 2013)</a:t>
            </a:r>
          </a:p>
        </p:txBody>
      </p:sp>
    </p:spTree>
    <p:extLst>
      <p:ext uri="{BB962C8B-B14F-4D97-AF65-F5344CB8AC3E}">
        <p14:creationId xmlns:p14="http://schemas.microsoft.com/office/powerpoint/2010/main" val="41333087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A33C-1A4F-1143-A053-C9353981064B}"/>
              </a:ext>
            </a:extLst>
          </p:cNvPr>
          <p:cNvSpPr>
            <a:spLocks noGrp="1"/>
          </p:cNvSpPr>
          <p:nvPr>
            <p:ph type="title"/>
          </p:nvPr>
        </p:nvSpPr>
        <p:spPr/>
        <p:txBody>
          <a:bodyPr/>
          <a:lstStyle/>
          <a:p>
            <a:r>
              <a:rPr lang="en-SI" dirty="0"/>
              <a:t>Avro vs. Parquet vs. ORC</a:t>
            </a:r>
          </a:p>
        </p:txBody>
      </p:sp>
      <p:pic>
        <p:nvPicPr>
          <p:cNvPr id="4" name="Picture 3">
            <a:extLst>
              <a:ext uri="{FF2B5EF4-FFF2-40B4-BE49-F238E27FC236}">
                <a16:creationId xmlns:a16="http://schemas.microsoft.com/office/drawing/2014/main" id="{0AAA94D9-01EC-824E-90EA-9B7B87549AD4}"/>
              </a:ext>
            </a:extLst>
          </p:cNvPr>
          <p:cNvPicPr>
            <a:picLocks noChangeAspect="1"/>
          </p:cNvPicPr>
          <p:nvPr/>
        </p:nvPicPr>
        <p:blipFill>
          <a:blip r:embed="rId2"/>
          <a:stretch>
            <a:fillRect/>
          </a:stretch>
        </p:blipFill>
        <p:spPr>
          <a:xfrm>
            <a:off x="2486722" y="1483070"/>
            <a:ext cx="5869549" cy="4837847"/>
          </a:xfrm>
          <a:prstGeom prst="rect">
            <a:avLst/>
          </a:prstGeom>
        </p:spPr>
      </p:pic>
    </p:spTree>
    <p:extLst>
      <p:ext uri="{BB962C8B-B14F-4D97-AF65-F5344CB8AC3E}">
        <p14:creationId xmlns:p14="http://schemas.microsoft.com/office/powerpoint/2010/main" val="1539600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layers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302942" y="1866106"/>
            <a:ext cx="10515600" cy="4351338"/>
          </a:xfrm>
        </p:spPr>
        <p:txBody>
          <a:bodyPr>
            <a:normAutofit fontScale="62500" lnSpcReduction="20000"/>
          </a:bodyPr>
          <a:lstStyle/>
          <a:p>
            <a:r>
              <a:rPr lang="en-SI" dirty="0"/>
              <a:t>Data Lake is a “single” repository</a:t>
            </a:r>
          </a:p>
          <a:p>
            <a:r>
              <a:rPr lang="en-SI" dirty="0"/>
              <a:t>Separating them into layers</a:t>
            </a:r>
          </a:p>
          <a:p>
            <a:r>
              <a:rPr lang="en-SI" dirty="0"/>
              <a:t>Architecture of layers / zones</a:t>
            </a:r>
          </a:p>
          <a:p>
            <a:r>
              <a:rPr lang="en-SI" dirty="0"/>
              <a:t>Each layer represents additional data manipulation</a:t>
            </a:r>
          </a:p>
          <a:p>
            <a:r>
              <a:rPr lang="en-SI" dirty="0"/>
              <a:t>Layers:</a:t>
            </a:r>
          </a:p>
          <a:p>
            <a:pPr lvl="1"/>
            <a:r>
              <a:rPr lang="en-SI" dirty="0"/>
              <a:t>Raw</a:t>
            </a:r>
          </a:p>
          <a:p>
            <a:pPr lvl="1"/>
            <a:r>
              <a:rPr lang="en-SI" dirty="0"/>
              <a:t>Standardized</a:t>
            </a:r>
          </a:p>
          <a:p>
            <a:pPr lvl="1"/>
            <a:r>
              <a:rPr lang="en-SI" dirty="0"/>
              <a:t>Cleaned </a:t>
            </a:r>
          </a:p>
          <a:p>
            <a:pPr lvl="1"/>
            <a:r>
              <a:rPr lang="en-SI" dirty="0"/>
              <a:t>Application</a:t>
            </a:r>
          </a:p>
          <a:p>
            <a:pPr lvl="1"/>
            <a:r>
              <a:rPr lang="en-SI" dirty="0"/>
              <a:t>Sandbox </a:t>
            </a:r>
          </a:p>
          <a:p>
            <a:r>
              <a:rPr lang="en-SI" dirty="0"/>
              <a:t>Alternatives:</a:t>
            </a:r>
          </a:p>
          <a:p>
            <a:pPr lvl="1"/>
            <a:r>
              <a:rPr lang="en-SI" dirty="0"/>
              <a:t>Raw &gt; Curated &gt; Enriched </a:t>
            </a:r>
          </a:p>
          <a:p>
            <a:pPr lvl="2"/>
            <a:r>
              <a:rPr lang="en-SI" dirty="0"/>
              <a:t>Sandbox, Machine Learning</a:t>
            </a:r>
          </a:p>
          <a:p>
            <a:pPr lvl="1"/>
            <a:r>
              <a:rPr lang="en-SI" dirty="0"/>
              <a:t>Ingest &gt; Curated &gt; Conformed &gt; Production</a:t>
            </a:r>
          </a:p>
          <a:p>
            <a:pPr lvl="2"/>
            <a:r>
              <a:rPr lang="en-SI" dirty="0"/>
              <a:t>Sandbox, Personal, Reporting, Machine Learning</a:t>
            </a:r>
          </a:p>
          <a:p>
            <a:pPr lvl="1"/>
            <a:r>
              <a:rPr lang="en-SI" dirty="0"/>
              <a:t>Bronze &gt; Silver &gt;  Gold</a:t>
            </a:r>
          </a:p>
          <a:p>
            <a:pPr lvl="2"/>
            <a:r>
              <a:rPr lang="en-SI" dirty="0"/>
              <a:t>Sanbox, Work, Machine Learning</a:t>
            </a:r>
          </a:p>
          <a:p>
            <a:pPr lvl="1"/>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1637806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folders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normAutofit lnSpcReduction="10000"/>
          </a:bodyPr>
          <a:lstStyle/>
          <a:p>
            <a:r>
              <a:rPr lang="en-SI" dirty="0"/>
              <a:t>Folder structure within Layer</a:t>
            </a:r>
          </a:p>
          <a:p>
            <a:r>
              <a:rPr lang="en-SI" dirty="0"/>
              <a:t>Folder by purpose:</a:t>
            </a:r>
          </a:p>
          <a:p>
            <a:pPr lvl="1"/>
            <a:r>
              <a:rPr lang="en-SI" dirty="0"/>
              <a:t>Area</a:t>
            </a:r>
          </a:p>
          <a:p>
            <a:pPr lvl="1"/>
            <a:r>
              <a:rPr lang="en-SI" dirty="0"/>
              <a:t>Source</a:t>
            </a:r>
          </a:p>
          <a:p>
            <a:pPr lvl="1"/>
            <a:r>
              <a:rPr lang="en-SI" dirty="0"/>
              <a:t>Object</a:t>
            </a:r>
          </a:p>
          <a:p>
            <a:pPr lvl="1"/>
            <a:r>
              <a:rPr lang="en-SI" dirty="0"/>
              <a:t>&gt;&gt;</a:t>
            </a:r>
            <a:r>
              <a:rPr lang="en-SI" b="1" dirty="0"/>
              <a:t>Key</a:t>
            </a:r>
            <a:r>
              <a:rPr lang="en-SI" dirty="0"/>
              <a:t>&lt;&lt;</a:t>
            </a:r>
          </a:p>
          <a:p>
            <a:pPr lvl="1"/>
            <a:r>
              <a:rPr lang="en-SI" dirty="0"/>
              <a:t>Raw data</a:t>
            </a:r>
          </a:p>
          <a:p>
            <a:r>
              <a:rPr lang="en-SI" dirty="0"/>
              <a:t>Folders by structure</a:t>
            </a:r>
          </a:p>
          <a:p>
            <a:pPr lvl="1"/>
            <a:r>
              <a:rPr lang="en-SI" dirty="0"/>
              <a:t>Purpose</a:t>
            </a:r>
          </a:p>
          <a:p>
            <a:pPr lvl="1"/>
            <a:r>
              <a:rPr lang="en-SI" dirty="0"/>
              <a:t>Files</a:t>
            </a:r>
          </a:p>
          <a:p>
            <a:pPr lvl="1"/>
            <a:r>
              <a:rPr lang="en-SI" dirty="0"/>
              <a:t>Type</a:t>
            </a:r>
          </a:p>
          <a:p>
            <a:pPr lvl="1"/>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2217476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 Keys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normAutofit/>
          </a:bodyPr>
          <a:lstStyle/>
          <a:p>
            <a:r>
              <a:rPr lang="en-SI" dirty="0"/>
              <a:t>Keys are considered as “index”</a:t>
            </a:r>
          </a:p>
          <a:p>
            <a:r>
              <a:rPr lang="en-SI" dirty="0"/>
              <a:t>Keys help data organized</a:t>
            </a:r>
          </a:p>
          <a:p>
            <a:r>
              <a:rPr lang="en-SI" dirty="0"/>
              <a:t>Implement keys based on search</a:t>
            </a:r>
          </a:p>
          <a:p>
            <a:r>
              <a:rPr lang="en-GB" dirty="0"/>
              <a:t>F</a:t>
            </a:r>
            <a:r>
              <a:rPr lang="en-SI" dirty="0"/>
              <a:t>older structure:</a:t>
            </a:r>
          </a:p>
          <a:p>
            <a:pPr lvl="1"/>
            <a:r>
              <a:rPr lang="en-GB" dirty="0"/>
              <a:t>Y</a:t>
            </a:r>
            <a:r>
              <a:rPr lang="en-SI" dirty="0"/>
              <a:t>ear=2022</a:t>
            </a:r>
          </a:p>
          <a:p>
            <a:pPr lvl="1"/>
            <a:r>
              <a:rPr lang="en-SI" dirty="0"/>
              <a:t>Year=2022&amp;Month=03</a:t>
            </a:r>
          </a:p>
          <a:p>
            <a:pPr lvl="1"/>
            <a:r>
              <a:rPr lang="en-SI" dirty="0"/>
              <a:t>GeoAreaID=100&amp;Year=2022</a:t>
            </a:r>
          </a:p>
          <a:p>
            <a:pPr marL="457200" lvl="1" indent="0">
              <a:buNone/>
            </a:pPr>
            <a:endParaRPr lang="en-SI" dirty="0"/>
          </a:p>
          <a:p>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8179836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5623-0B31-7D47-AED3-97BB6C986CB3}"/>
              </a:ext>
            </a:extLst>
          </p:cNvPr>
          <p:cNvSpPr>
            <a:spLocks noGrp="1"/>
          </p:cNvSpPr>
          <p:nvPr>
            <p:ph type="title"/>
          </p:nvPr>
        </p:nvSpPr>
        <p:spPr/>
        <p:txBody>
          <a:bodyPr/>
          <a:lstStyle/>
          <a:p>
            <a:r>
              <a:rPr lang="en-SI" dirty="0"/>
              <a:t>Files organization</a:t>
            </a:r>
          </a:p>
        </p:txBody>
      </p:sp>
      <p:sp>
        <p:nvSpPr>
          <p:cNvPr id="3" name="Content Placeholder 2">
            <a:extLst>
              <a:ext uri="{FF2B5EF4-FFF2-40B4-BE49-F238E27FC236}">
                <a16:creationId xmlns:a16="http://schemas.microsoft.com/office/drawing/2014/main" id="{CCE3A413-ABC0-2445-9405-0A83AA731EE5}"/>
              </a:ext>
            </a:extLst>
          </p:cNvPr>
          <p:cNvSpPr>
            <a:spLocks noGrp="1"/>
          </p:cNvSpPr>
          <p:nvPr>
            <p:ph idx="1"/>
          </p:nvPr>
        </p:nvSpPr>
        <p:spPr>
          <a:xfrm>
            <a:off x="838200" y="1825625"/>
            <a:ext cx="10515600" cy="4667250"/>
          </a:xfrm>
        </p:spPr>
        <p:txBody>
          <a:bodyPr>
            <a:normAutofit/>
          </a:bodyPr>
          <a:lstStyle/>
          <a:p>
            <a:r>
              <a:rPr lang="en-SI"/>
              <a:t>Raw Layer</a:t>
            </a:r>
            <a:endParaRPr lang="en-SI" dirty="0"/>
          </a:p>
          <a:p>
            <a:pPr marL="457200" lvl="1" indent="0">
              <a:buNone/>
            </a:pPr>
            <a:r>
              <a:rPr lang="en-SI" dirty="0"/>
              <a:t>  Sales</a:t>
            </a:r>
          </a:p>
          <a:p>
            <a:pPr marL="914400" lvl="2" indent="0">
              <a:buNone/>
            </a:pPr>
            <a:r>
              <a:rPr lang="en-SI" dirty="0"/>
              <a:t>CustomerOrders</a:t>
            </a:r>
          </a:p>
          <a:p>
            <a:pPr marL="1371600" lvl="3" indent="0">
              <a:buNone/>
            </a:pPr>
            <a:r>
              <a:rPr lang="en-SI" dirty="0"/>
              <a:t>Year</a:t>
            </a:r>
          </a:p>
          <a:p>
            <a:pPr marL="1828800" lvl="4" indent="0">
              <a:buNone/>
            </a:pPr>
            <a:r>
              <a:rPr lang="en-SI" dirty="0"/>
              <a:t>Month</a:t>
            </a:r>
          </a:p>
          <a:p>
            <a:pPr marL="2286000" lvl="5" indent="0">
              <a:buNone/>
            </a:pPr>
            <a:r>
              <a:rPr lang="en-SI" dirty="0"/>
              <a:t>     Raw_Sales_CustomerOrders_2022_03_01.csv</a:t>
            </a:r>
          </a:p>
          <a:p>
            <a:pPr marL="2286000" lvl="5" indent="0">
              <a:buNone/>
            </a:pPr>
            <a:r>
              <a:rPr lang="en-SI" dirty="0"/>
              <a:t>     Raw_Sales_CustomerOrders_2022_03_05.csv</a:t>
            </a:r>
          </a:p>
          <a:p>
            <a:pPr marL="2286000" lvl="5" indent="0">
              <a:buNone/>
            </a:pPr>
            <a:endParaRPr lang="en-SI" dirty="0"/>
          </a:p>
          <a:p>
            <a:pPr marL="2286000" lvl="5" indent="0">
              <a:buNone/>
            </a:pPr>
            <a:endParaRPr lang="en-SI" dirty="0"/>
          </a:p>
          <a:p>
            <a:pPr marL="2286000" lvl="5" indent="0">
              <a:buNone/>
            </a:pPr>
            <a:endParaRPr lang="en-SI" dirty="0"/>
          </a:p>
          <a:p>
            <a:pPr marL="914400" lvl="2" indent="0">
              <a:buNone/>
            </a:pPr>
            <a:r>
              <a:rPr lang="en-SI" dirty="0"/>
              <a:t>CustomerInvoices</a:t>
            </a:r>
          </a:p>
          <a:p>
            <a:pPr marL="1371600" lvl="3" indent="0">
              <a:buNone/>
            </a:pPr>
            <a:r>
              <a:rPr lang="en-SI" dirty="0"/>
              <a:t>Year</a:t>
            </a:r>
          </a:p>
          <a:p>
            <a:pPr marL="1828800" lvl="4" indent="0">
              <a:buNone/>
            </a:pPr>
            <a:r>
              <a:rPr lang="en-SI" dirty="0"/>
              <a:t>Month</a:t>
            </a:r>
          </a:p>
          <a:p>
            <a:pPr marL="1828800" lvl="4" indent="0">
              <a:buNone/>
            </a:pPr>
            <a:r>
              <a:rPr lang="en-SI" dirty="0"/>
              <a:t>    Raw_Sales_CustomerInvoices_2022_03_01.csv</a:t>
            </a:r>
          </a:p>
          <a:p>
            <a:pPr marL="1828800" lvl="4" indent="0">
              <a:buNone/>
            </a:pPr>
            <a:endParaRPr lang="en-SI" dirty="0"/>
          </a:p>
          <a:p>
            <a:pPr marL="914400" lvl="2" indent="0">
              <a:buNone/>
            </a:pPr>
            <a:endParaRPr lang="en-SI" dirty="0"/>
          </a:p>
        </p:txBody>
      </p:sp>
      <p:pic>
        <p:nvPicPr>
          <p:cNvPr id="5" name="Graphic 4" descr="Open folder with solid fill">
            <a:extLst>
              <a:ext uri="{FF2B5EF4-FFF2-40B4-BE49-F238E27FC236}">
                <a16:creationId xmlns:a16="http://schemas.microsoft.com/office/drawing/2014/main" id="{E5D01B68-08A6-5C46-AD52-D9BD88388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239" y="1687375"/>
            <a:ext cx="665922" cy="665922"/>
          </a:xfrm>
          <a:prstGeom prst="rect">
            <a:avLst/>
          </a:prstGeom>
        </p:spPr>
      </p:pic>
      <p:pic>
        <p:nvPicPr>
          <p:cNvPr id="6" name="Graphic 5" descr="Open folder with solid fill">
            <a:extLst>
              <a:ext uri="{FF2B5EF4-FFF2-40B4-BE49-F238E27FC236}">
                <a16:creationId xmlns:a16="http://schemas.microsoft.com/office/drawing/2014/main" id="{0332F912-C1F3-044F-A35A-0E8016E9A1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2155273"/>
            <a:ext cx="538369" cy="538369"/>
          </a:xfrm>
          <a:prstGeom prst="rect">
            <a:avLst/>
          </a:prstGeom>
        </p:spPr>
      </p:pic>
      <p:pic>
        <p:nvPicPr>
          <p:cNvPr id="7" name="Graphic 6" descr="Open folder with solid fill">
            <a:extLst>
              <a:ext uri="{FF2B5EF4-FFF2-40B4-BE49-F238E27FC236}">
                <a16:creationId xmlns:a16="http://schemas.microsoft.com/office/drawing/2014/main" id="{97FE9AE7-A28C-9141-9882-7D008BC685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14" y="2561915"/>
            <a:ext cx="538369" cy="538369"/>
          </a:xfrm>
          <a:prstGeom prst="rect">
            <a:avLst/>
          </a:prstGeom>
        </p:spPr>
      </p:pic>
      <p:pic>
        <p:nvPicPr>
          <p:cNvPr id="8" name="Graphic 7" descr="Open folder with solid fill">
            <a:extLst>
              <a:ext uri="{FF2B5EF4-FFF2-40B4-BE49-F238E27FC236}">
                <a16:creationId xmlns:a16="http://schemas.microsoft.com/office/drawing/2014/main" id="{19932A41-0BDD-9A4E-A560-2F1494C56E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9228" y="2963657"/>
            <a:ext cx="538369" cy="538369"/>
          </a:xfrm>
          <a:prstGeom prst="rect">
            <a:avLst/>
          </a:prstGeom>
        </p:spPr>
      </p:pic>
      <p:pic>
        <p:nvPicPr>
          <p:cNvPr id="9" name="Graphic 8" descr="Open folder with solid fill">
            <a:extLst>
              <a:ext uri="{FF2B5EF4-FFF2-40B4-BE49-F238E27FC236}">
                <a16:creationId xmlns:a16="http://schemas.microsoft.com/office/drawing/2014/main" id="{55DA1A5D-1584-2E45-B440-F189E02647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0683" y="3279725"/>
            <a:ext cx="444602" cy="444602"/>
          </a:xfrm>
          <a:prstGeom prst="rect">
            <a:avLst/>
          </a:prstGeom>
        </p:spPr>
      </p:pic>
      <p:pic>
        <p:nvPicPr>
          <p:cNvPr id="11" name="Graphic 10" descr="Document with solid fill">
            <a:extLst>
              <a:ext uri="{FF2B5EF4-FFF2-40B4-BE49-F238E27FC236}">
                <a16:creationId xmlns:a16="http://schemas.microsoft.com/office/drawing/2014/main" id="{BF32909E-EF69-3445-B3F7-E654307AD2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8246" y="3576382"/>
            <a:ext cx="357238" cy="357238"/>
          </a:xfrm>
          <a:prstGeom prst="rect">
            <a:avLst/>
          </a:prstGeom>
        </p:spPr>
      </p:pic>
      <p:pic>
        <p:nvPicPr>
          <p:cNvPr id="12" name="Graphic 11" descr="Document with solid fill">
            <a:extLst>
              <a:ext uri="{FF2B5EF4-FFF2-40B4-BE49-F238E27FC236}">
                <a16:creationId xmlns:a16="http://schemas.microsoft.com/office/drawing/2014/main" id="{C580CCD7-AAE6-0546-B25A-C6CED7891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996" y="3933620"/>
            <a:ext cx="357238" cy="357238"/>
          </a:xfrm>
          <a:prstGeom prst="rect">
            <a:avLst/>
          </a:prstGeom>
        </p:spPr>
      </p:pic>
      <p:pic>
        <p:nvPicPr>
          <p:cNvPr id="13" name="Graphic 12" descr="Open folder with solid fill">
            <a:extLst>
              <a:ext uri="{FF2B5EF4-FFF2-40B4-BE49-F238E27FC236}">
                <a16:creationId xmlns:a16="http://schemas.microsoft.com/office/drawing/2014/main" id="{92FAAA26-869B-C146-BDE6-30754C7933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0859" y="5059950"/>
            <a:ext cx="538369" cy="538369"/>
          </a:xfrm>
          <a:prstGeom prst="rect">
            <a:avLst/>
          </a:prstGeom>
        </p:spPr>
      </p:pic>
      <p:pic>
        <p:nvPicPr>
          <p:cNvPr id="14" name="Graphic 13" descr="Open folder with solid fill">
            <a:extLst>
              <a:ext uri="{FF2B5EF4-FFF2-40B4-BE49-F238E27FC236}">
                <a16:creationId xmlns:a16="http://schemas.microsoft.com/office/drawing/2014/main" id="{6B5A5054-D10A-7145-8A93-42844E614C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8548" y="5420632"/>
            <a:ext cx="538369" cy="538369"/>
          </a:xfrm>
          <a:prstGeom prst="rect">
            <a:avLst/>
          </a:prstGeom>
        </p:spPr>
      </p:pic>
      <p:pic>
        <p:nvPicPr>
          <p:cNvPr id="15" name="Graphic 14" descr="Open folder with solid fill">
            <a:extLst>
              <a:ext uri="{FF2B5EF4-FFF2-40B4-BE49-F238E27FC236}">
                <a16:creationId xmlns:a16="http://schemas.microsoft.com/office/drawing/2014/main" id="{739E28C2-A703-C74F-B2F3-31E799971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36917" y="5736700"/>
            <a:ext cx="444602" cy="444602"/>
          </a:xfrm>
          <a:prstGeom prst="rect">
            <a:avLst/>
          </a:prstGeom>
        </p:spPr>
      </p:pic>
      <p:pic>
        <p:nvPicPr>
          <p:cNvPr id="16" name="Graphic 15" descr="Document with solid fill">
            <a:extLst>
              <a:ext uri="{FF2B5EF4-FFF2-40B4-BE49-F238E27FC236}">
                <a16:creationId xmlns:a16="http://schemas.microsoft.com/office/drawing/2014/main" id="{470CF5B0-B64E-E842-AE7D-51C22FA66A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7242" y="6112805"/>
            <a:ext cx="357238" cy="357238"/>
          </a:xfrm>
          <a:prstGeom prst="rect">
            <a:avLst/>
          </a:prstGeom>
        </p:spPr>
      </p:pic>
    </p:spTree>
    <p:extLst>
      <p:ext uri="{BB962C8B-B14F-4D97-AF65-F5344CB8AC3E}">
        <p14:creationId xmlns:p14="http://schemas.microsoft.com/office/powerpoint/2010/main" val="328600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33AC-945E-E343-B54A-8829FE2153CD}"/>
              </a:ext>
            </a:extLst>
          </p:cNvPr>
          <p:cNvSpPr>
            <a:spLocks noGrp="1"/>
          </p:cNvSpPr>
          <p:nvPr>
            <p:ph type="title"/>
          </p:nvPr>
        </p:nvSpPr>
        <p:spPr/>
        <p:txBody>
          <a:bodyPr/>
          <a:lstStyle/>
          <a:p>
            <a:r>
              <a:rPr lang="en-SI" dirty="0"/>
              <a:t>Structure, type, access, granulation</a:t>
            </a:r>
          </a:p>
        </p:txBody>
      </p:sp>
      <p:sp>
        <p:nvSpPr>
          <p:cNvPr id="3" name="Content Placeholder 2">
            <a:extLst>
              <a:ext uri="{FF2B5EF4-FFF2-40B4-BE49-F238E27FC236}">
                <a16:creationId xmlns:a16="http://schemas.microsoft.com/office/drawing/2014/main" id="{CC9566DE-394A-5F4B-B41D-1B9EF2906D0B}"/>
              </a:ext>
            </a:extLst>
          </p:cNvPr>
          <p:cNvSpPr>
            <a:spLocks noGrp="1"/>
          </p:cNvSpPr>
          <p:nvPr>
            <p:ph idx="1"/>
          </p:nvPr>
        </p:nvSpPr>
        <p:spPr>
          <a:xfrm>
            <a:off x="202579" y="1833601"/>
            <a:ext cx="3198541" cy="4351338"/>
          </a:xfrm>
        </p:spPr>
        <p:txBody>
          <a:bodyPr/>
          <a:lstStyle/>
          <a:p>
            <a:pPr marL="0" indent="0">
              <a:buNone/>
            </a:pPr>
            <a:r>
              <a:rPr lang="en-SI" dirty="0">
                <a:solidFill>
                  <a:srgbClr val="FF0000"/>
                </a:solidFill>
              </a:rPr>
              <a:t>Folder structure</a:t>
            </a:r>
          </a:p>
          <a:p>
            <a:pPr marL="0" indent="0">
              <a:buNone/>
            </a:pPr>
            <a:endParaRPr lang="en-SI" dirty="0">
              <a:solidFill>
                <a:srgbClr val="FF0000"/>
              </a:solidFill>
            </a:endParaRPr>
          </a:p>
          <a:p>
            <a:pPr marL="0" indent="0">
              <a:buNone/>
            </a:pPr>
            <a:r>
              <a:rPr lang="en-SI" dirty="0">
                <a:solidFill>
                  <a:schemeClr val="accent2">
                    <a:lumMod val="60000"/>
                    <a:lumOff val="40000"/>
                  </a:schemeClr>
                </a:solidFill>
              </a:rPr>
              <a:t>Raw layer</a:t>
            </a:r>
          </a:p>
          <a:p>
            <a:pPr marL="0" indent="0">
              <a:buNone/>
            </a:pPr>
            <a:r>
              <a:rPr lang="en-SI" dirty="0">
                <a:solidFill>
                  <a:schemeClr val="accent4">
                    <a:lumMod val="40000"/>
                    <a:lumOff val="60000"/>
                  </a:schemeClr>
                </a:solidFill>
              </a:rPr>
              <a:t>Standardized layer</a:t>
            </a:r>
          </a:p>
          <a:p>
            <a:pPr marL="0" indent="0">
              <a:buNone/>
            </a:pPr>
            <a:r>
              <a:rPr lang="en-SI" dirty="0">
                <a:solidFill>
                  <a:schemeClr val="accent6">
                    <a:lumMod val="60000"/>
                    <a:lumOff val="40000"/>
                  </a:schemeClr>
                </a:solidFill>
              </a:rPr>
              <a:t>Cleaned layer</a:t>
            </a:r>
          </a:p>
          <a:p>
            <a:pPr marL="0" indent="0">
              <a:buNone/>
            </a:pPr>
            <a:r>
              <a:rPr lang="en-SI" dirty="0">
                <a:solidFill>
                  <a:schemeClr val="accent5">
                    <a:lumMod val="75000"/>
                  </a:schemeClr>
                </a:solidFill>
              </a:rPr>
              <a:t>Application layer</a:t>
            </a:r>
          </a:p>
        </p:txBody>
      </p:sp>
      <p:sp>
        <p:nvSpPr>
          <p:cNvPr id="4" name="Content Placeholder 2">
            <a:extLst>
              <a:ext uri="{FF2B5EF4-FFF2-40B4-BE49-F238E27FC236}">
                <a16:creationId xmlns:a16="http://schemas.microsoft.com/office/drawing/2014/main" id="{2EC9DA57-C06E-4442-B599-454B5BB4A4BB}"/>
              </a:ext>
            </a:extLst>
          </p:cNvPr>
          <p:cNvSpPr txBox="1">
            <a:spLocks/>
          </p:cNvSpPr>
          <p:nvPr/>
        </p:nvSpPr>
        <p:spPr>
          <a:xfrm>
            <a:off x="3054503" y="1833601"/>
            <a:ext cx="33137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I" dirty="0">
                <a:solidFill>
                  <a:srgbClr val="FF0000"/>
                </a:solidFill>
              </a:rPr>
              <a:t>Data Types</a:t>
            </a:r>
          </a:p>
          <a:p>
            <a:pPr marL="0" indent="0">
              <a:buFont typeface="Arial" panose="020B0604020202020204" pitchFamily="34" charset="0"/>
              <a:buNone/>
            </a:pPr>
            <a:endParaRPr lang="en-SI" dirty="0">
              <a:solidFill>
                <a:srgbClr val="FF0000"/>
              </a:solidFill>
            </a:endParaRPr>
          </a:p>
          <a:p>
            <a:pPr marL="0" indent="0">
              <a:buNone/>
            </a:pPr>
            <a:r>
              <a:rPr lang="en-GB" dirty="0">
                <a:solidFill>
                  <a:schemeClr val="accent2">
                    <a:lumMod val="60000"/>
                    <a:lumOff val="40000"/>
                  </a:schemeClr>
                </a:solidFill>
              </a:rPr>
              <a:t>O</a:t>
            </a:r>
            <a:r>
              <a:rPr lang="en-SI" dirty="0">
                <a:solidFill>
                  <a:schemeClr val="accent2">
                    <a:lumMod val="60000"/>
                    <a:lumOff val="40000"/>
                  </a:schemeClr>
                </a:solidFill>
              </a:rPr>
              <a:t>riginal format</a:t>
            </a:r>
          </a:p>
          <a:p>
            <a:pPr marL="0" indent="0">
              <a:buNone/>
            </a:pPr>
            <a:r>
              <a:rPr lang="en-SI" dirty="0">
                <a:solidFill>
                  <a:schemeClr val="accent4">
                    <a:lumMod val="40000"/>
                    <a:lumOff val="60000"/>
                  </a:schemeClr>
                </a:solidFill>
              </a:rPr>
              <a:t>Files aggregated, still original format</a:t>
            </a:r>
          </a:p>
          <a:p>
            <a:pPr marL="0" indent="0">
              <a:buNone/>
            </a:pPr>
            <a:r>
              <a:rPr lang="en-SI" dirty="0">
                <a:solidFill>
                  <a:schemeClr val="accent6">
                    <a:lumMod val="60000"/>
                    <a:lumOff val="40000"/>
                  </a:schemeClr>
                </a:solidFill>
              </a:rPr>
              <a:t>Sparsed (faster) format</a:t>
            </a:r>
          </a:p>
          <a:p>
            <a:pPr marL="0" indent="0">
              <a:buNone/>
            </a:pPr>
            <a:r>
              <a:rPr lang="en-SI" dirty="0">
                <a:solidFill>
                  <a:schemeClr val="accent5">
                    <a:lumMod val="75000"/>
                  </a:schemeClr>
                </a:solidFill>
              </a:rPr>
              <a:t>Custom to application</a:t>
            </a:r>
          </a:p>
          <a:p>
            <a:pPr marL="0" indent="0">
              <a:buFont typeface="Arial" panose="020B0604020202020204" pitchFamily="34" charset="0"/>
              <a:buNone/>
            </a:pPr>
            <a:endParaRPr lang="en-SI" dirty="0">
              <a:solidFill>
                <a:srgbClr val="0070C0"/>
              </a:solidFill>
            </a:endParaRPr>
          </a:p>
        </p:txBody>
      </p:sp>
      <p:sp>
        <p:nvSpPr>
          <p:cNvPr id="5" name="Content Placeholder 2">
            <a:extLst>
              <a:ext uri="{FF2B5EF4-FFF2-40B4-BE49-F238E27FC236}">
                <a16:creationId xmlns:a16="http://schemas.microsoft.com/office/drawing/2014/main" id="{3E68AD92-CBE0-9848-85EA-4D798E67BE29}"/>
              </a:ext>
            </a:extLst>
          </p:cNvPr>
          <p:cNvSpPr txBox="1">
            <a:spLocks/>
          </p:cNvSpPr>
          <p:nvPr/>
        </p:nvSpPr>
        <p:spPr>
          <a:xfrm>
            <a:off x="6253044" y="1833601"/>
            <a:ext cx="3198541"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I" dirty="0">
                <a:solidFill>
                  <a:srgbClr val="FF0000"/>
                </a:solidFill>
              </a:rPr>
              <a:t>Access control</a:t>
            </a:r>
          </a:p>
          <a:p>
            <a:pPr marL="0" indent="0">
              <a:buNone/>
            </a:pPr>
            <a:endParaRPr lang="en-SI" dirty="0">
              <a:solidFill>
                <a:srgbClr val="FF0000"/>
              </a:solidFill>
            </a:endParaRPr>
          </a:p>
          <a:p>
            <a:pPr marL="0" indent="0">
              <a:buNone/>
            </a:pPr>
            <a:r>
              <a:rPr lang="sl-SI" dirty="0">
                <a:solidFill>
                  <a:schemeClr val="accent2">
                    <a:lumMod val="60000"/>
                    <a:lumOff val="40000"/>
                  </a:schemeClr>
                </a:solidFill>
              </a:rPr>
              <a:t>Data Engineers</a:t>
            </a:r>
            <a:endParaRPr lang="en-SI" dirty="0">
              <a:solidFill>
                <a:schemeClr val="accent2">
                  <a:lumMod val="60000"/>
                  <a:lumOff val="40000"/>
                </a:schemeClr>
              </a:solidFill>
            </a:endParaRPr>
          </a:p>
          <a:p>
            <a:pPr marL="0" indent="0">
              <a:buNone/>
            </a:pPr>
            <a:r>
              <a:rPr lang="en-SI" dirty="0">
                <a:solidFill>
                  <a:schemeClr val="accent4">
                    <a:lumMod val="40000"/>
                    <a:lumOff val="60000"/>
                  </a:schemeClr>
                </a:solidFill>
              </a:rPr>
              <a:t>D</a:t>
            </a:r>
            <a:r>
              <a:rPr lang="en-GB" dirty="0">
                <a:solidFill>
                  <a:schemeClr val="accent4">
                    <a:lumMod val="40000"/>
                    <a:lumOff val="60000"/>
                  </a:schemeClr>
                </a:solidFill>
              </a:rPr>
              <a:t>a</a:t>
            </a:r>
            <a:r>
              <a:rPr lang="en-SI" dirty="0">
                <a:solidFill>
                  <a:schemeClr val="accent4">
                    <a:lumMod val="40000"/>
                    <a:lumOff val="60000"/>
                  </a:schemeClr>
                </a:solidFill>
              </a:rPr>
              <a:t>ta Engineers, Data Scientists</a:t>
            </a:r>
          </a:p>
          <a:p>
            <a:pPr marL="0" indent="0">
              <a:buNone/>
            </a:pPr>
            <a:r>
              <a:rPr lang="en-SI" dirty="0">
                <a:solidFill>
                  <a:schemeClr val="accent6">
                    <a:lumMod val="60000"/>
                    <a:lumOff val="40000"/>
                  </a:schemeClr>
                </a:solidFill>
              </a:rPr>
              <a:t>Data Engineers, Data Scientists, Data Analysts</a:t>
            </a:r>
          </a:p>
          <a:p>
            <a:pPr marL="0" indent="0">
              <a:buNone/>
            </a:pPr>
            <a:r>
              <a:rPr lang="en-SI" dirty="0">
                <a:solidFill>
                  <a:schemeClr val="accent5">
                    <a:lumMod val="75000"/>
                  </a:schemeClr>
                </a:solidFill>
              </a:rPr>
              <a:t>D</a:t>
            </a:r>
            <a:r>
              <a:rPr lang="en-GB" dirty="0">
                <a:solidFill>
                  <a:schemeClr val="accent5">
                    <a:lumMod val="75000"/>
                  </a:schemeClr>
                </a:solidFill>
              </a:rPr>
              <a:t>a</a:t>
            </a:r>
            <a:r>
              <a:rPr lang="en-SI" dirty="0">
                <a:solidFill>
                  <a:schemeClr val="accent5">
                    <a:lumMod val="75000"/>
                  </a:schemeClr>
                </a:solidFill>
              </a:rPr>
              <a:t>ta Engineers, Business people, Data Analysts</a:t>
            </a:r>
          </a:p>
          <a:p>
            <a:pPr marL="0" indent="0">
              <a:buNone/>
            </a:pPr>
            <a:endParaRPr lang="en-SI" dirty="0">
              <a:solidFill>
                <a:srgbClr val="FF0000"/>
              </a:solidFill>
            </a:endParaRPr>
          </a:p>
        </p:txBody>
      </p:sp>
      <p:sp>
        <p:nvSpPr>
          <p:cNvPr id="7" name="Content Placeholder 2">
            <a:extLst>
              <a:ext uri="{FF2B5EF4-FFF2-40B4-BE49-F238E27FC236}">
                <a16:creationId xmlns:a16="http://schemas.microsoft.com/office/drawing/2014/main" id="{C4FCDA6C-F3AB-5A47-90E8-A71012EED807}"/>
              </a:ext>
            </a:extLst>
          </p:cNvPr>
          <p:cNvSpPr txBox="1">
            <a:spLocks/>
          </p:cNvSpPr>
          <p:nvPr/>
        </p:nvSpPr>
        <p:spPr>
          <a:xfrm>
            <a:off x="9354014" y="1690688"/>
            <a:ext cx="319854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I" dirty="0">
                <a:solidFill>
                  <a:srgbClr val="FF0000"/>
                </a:solidFill>
              </a:rPr>
              <a:t>Granulation (e.g.: strem data)</a:t>
            </a:r>
          </a:p>
          <a:p>
            <a:pPr marL="0" indent="0">
              <a:buNone/>
            </a:pPr>
            <a:endParaRPr lang="en-SI" dirty="0">
              <a:solidFill>
                <a:srgbClr val="FF0000"/>
              </a:solidFill>
            </a:endParaRPr>
          </a:p>
          <a:p>
            <a:pPr marL="0" indent="0">
              <a:buNone/>
            </a:pPr>
            <a:r>
              <a:rPr lang="sl-SI" dirty="0">
                <a:solidFill>
                  <a:schemeClr val="accent2">
                    <a:lumMod val="60000"/>
                    <a:lumOff val="40000"/>
                  </a:schemeClr>
                </a:solidFill>
              </a:rPr>
              <a:t>As is</a:t>
            </a:r>
            <a:endParaRPr lang="en-SI" dirty="0">
              <a:solidFill>
                <a:schemeClr val="accent2">
                  <a:lumMod val="60000"/>
                  <a:lumOff val="40000"/>
                </a:schemeClr>
              </a:solidFill>
            </a:endParaRPr>
          </a:p>
          <a:p>
            <a:pPr marL="0" indent="0">
              <a:buNone/>
            </a:pPr>
            <a:r>
              <a:rPr lang="sl-SI" dirty="0">
                <a:solidFill>
                  <a:schemeClr val="accent4">
                    <a:lumMod val="40000"/>
                    <a:lumOff val="60000"/>
                  </a:schemeClr>
                </a:solidFill>
              </a:rPr>
              <a:t>Aggregate to higher level (e.g. from sec -&gt; min)</a:t>
            </a:r>
            <a:endParaRPr lang="en-SI" dirty="0">
              <a:solidFill>
                <a:schemeClr val="accent4">
                  <a:lumMod val="40000"/>
                  <a:lumOff val="60000"/>
                </a:schemeClr>
              </a:solidFill>
            </a:endParaRPr>
          </a:p>
          <a:p>
            <a:pPr marL="0" indent="0">
              <a:buNone/>
            </a:pPr>
            <a:r>
              <a:rPr lang="en-SI" dirty="0">
                <a:solidFill>
                  <a:schemeClr val="accent6">
                    <a:lumMod val="60000"/>
                    <a:lumOff val="40000"/>
                  </a:schemeClr>
                </a:solidFill>
              </a:rPr>
              <a:t>Another abstration layer above (e.g.: from sec -&gt; hour)</a:t>
            </a:r>
          </a:p>
          <a:p>
            <a:pPr marL="0" indent="0">
              <a:buNone/>
            </a:pPr>
            <a:r>
              <a:rPr lang="en-SI" dirty="0">
                <a:solidFill>
                  <a:schemeClr val="accent5">
                    <a:lumMod val="75000"/>
                  </a:schemeClr>
                </a:solidFill>
              </a:rPr>
              <a:t>Higher granulation (e.g. Day, month, custom)</a:t>
            </a:r>
          </a:p>
          <a:p>
            <a:pPr marL="0" indent="0">
              <a:buNone/>
            </a:pPr>
            <a:endParaRPr lang="en-SI" dirty="0">
              <a:solidFill>
                <a:srgbClr val="FF0000"/>
              </a:solidFill>
            </a:endParaRPr>
          </a:p>
        </p:txBody>
      </p:sp>
    </p:spTree>
    <p:extLst>
      <p:ext uri="{BB962C8B-B14F-4D97-AF65-F5344CB8AC3E}">
        <p14:creationId xmlns:p14="http://schemas.microsoft.com/office/powerpoint/2010/main" val="3985917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D</a:t>
            </a:r>
            <a:r>
              <a:rPr lang="en-GB" dirty="0"/>
              <a:t>a</a:t>
            </a:r>
            <a:r>
              <a:rPr lang="en-SI" dirty="0"/>
              <a:t>ta Lake Architecture</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lstStyle/>
          <a:p>
            <a:r>
              <a:rPr lang="en-SI" dirty="0"/>
              <a:t>Data Lake architecture of layers</a:t>
            </a:r>
          </a:p>
          <a:p>
            <a:endParaRPr lang="en-SI" dirty="0"/>
          </a:p>
        </p:txBody>
      </p:sp>
      <p:pic>
        <p:nvPicPr>
          <p:cNvPr id="5" name="Picture 4">
            <a:extLst>
              <a:ext uri="{FF2B5EF4-FFF2-40B4-BE49-F238E27FC236}">
                <a16:creationId xmlns:a16="http://schemas.microsoft.com/office/drawing/2014/main" id="{0889647E-7A45-954B-B237-2353076D879C}"/>
              </a:ext>
            </a:extLst>
          </p:cNvPr>
          <p:cNvPicPr>
            <a:picLocks noChangeAspect="1"/>
          </p:cNvPicPr>
          <p:nvPr/>
        </p:nvPicPr>
        <p:blipFill>
          <a:blip r:embed="rId2"/>
          <a:stretch>
            <a:fillRect/>
          </a:stretch>
        </p:blipFill>
        <p:spPr>
          <a:xfrm>
            <a:off x="747132" y="1521228"/>
            <a:ext cx="9801921" cy="4971647"/>
          </a:xfrm>
          <a:prstGeom prst="rect">
            <a:avLst/>
          </a:prstGeom>
        </p:spPr>
      </p:pic>
    </p:spTree>
    <p:extLst>
      <p:ext uri="{BB962C8B-B14F-4D97-AF65-F5344CB8AC3E}">
        <p14:creationId xmlns:p14="http://schemas.microsoft.com/office/powerpoint/2010/main" val="3834088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lstStyle/>
          <a:p>
            <a:r>
              <a:rPr lang="en-SI" dirty="0"/>
              <a:t>Security</a:t>
            </a:r>
          </a:p>
          <a:p>
            <a:r>
              <a:rPr lang="en-SI" dirty="0"/>
              <a:t>Governance</a:t>
            </a:r>
          </a:p>
          <a:p>
            <a:r>
              <a:rPr lang="en-SI" dirty="0"/>
              <a:t>Metadata</a:t>
            </a:r>
          </a:p>
          <a:p>
            <a:r>
              <a:rPr lang="en-SI" dirty="0"/>
              <a:t>Stewardship</a:t>
            </a:r>
          </a:p>
          <a:p>
            <a:r>
              <a:rPr lang="en-SI" dirty="0"/>
              <a:t>Master data</a:t>
            </a:r>
          </a:p>
          <a:p>
            <a:r>
              <a:rPr lang="en-SI" dirty="0"/>
              <a:t>Archiving</a:t>
            </a:r>
          </a:p>
          <a:p>
            <a:r>
              <a:rPr lang="en-SI" dirty="0"/>
              <a:t>Orchestration</a:t>
            </a:r>
          </a:p>
          <a:p>
            <a:endParaRPr lang="en-SI" dirty="0"/>
          </a:p>
        </p:txBody>
      </p:sp>
      <p:pic>
        <p:nvPicPr>
          <p:cNvPr id="5" name="Picture 4">
            <a:extLst>
              <a:ext uri="{FF2B5EF4-FFF2-40B4-BE49-F238E27FC236}">
                <a16:creationId xmlns:a16="http://schemas.microsoft.com/office/drawing/2014/main" id="{0889647E-7A45-954B-B237-2353076D879C}"/>
              </a:ext>
            </a:extLst>
          </p:cNvPr>
          <p:cNvPicPr>
            <a:picLocks noChangeAspect="1"/>
          </p:cNvPicPr>
          <p:nvPr/>
        </p:nvPicPr>
        <p:blipFill>
          <a:blip r:embed="rId2"/>
          <a:stretch>
            <a:fillRect/>
          </a:stretch>
        </p:blipFill>
        <p:spPr>
          <a:xfrm>
            <a:off x="4081353" y="1266334"/>
            <a:ext cx="7047564" cy="3574605"/>
          </a:xfrm>
          <a:prstGeom prst="rect">
            <a:avLst/>
          </a:prstGeom>
        </p:spPr>
      </p:pic>
      <p:sp>
        <p:nvSpPr>
          <p:cNvPr id="6" name="Title 1">
            <a:extLst>
              <a:ext uri="{FF2B5EF4-FFF2-40B4-BE49-F238E27FC236}">
                <a16:creationId xmlns:a16="http://schemas.microsoft.com/office/drawing/2014/main" id="{4E3DE842-0ECA-BF49-8050-0EF6994B7374}"/>
              </a:ext>
            </a:extLst>
          </p:cNvPr>
          <p:cNvSpPr txBox="1">
            <a:spLocks/>
          </p:cNvSpPr>
          <p:nvPr/>
        </p:nvSpPr>
        <p:spPr>
          <a:xfrm>
            <a:off x="838200" y="3669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
            </a:r>
            <a:r>
              <a:rPr lang="en-GB" dirty="0"/>
              <a:t>a</a:t>
            </a:r>
            <a:r>
              <a:rPr lang="en-SI" dirty="0"/>
              <a:t>ta Lake Components</a:t>
            </a:r>
          </a:p>
        </p:txBody>
      </p:sp>
    </p:spTree>
    <p:extLst>
      <p:ext uri="{BB962C8B-B14F-4D97-AF65-F5344CB8AC3E}">
        <p14:creationId xmlns:p14="http://schemas.microsoft.com/office/powerpoint/2010/main" val="2273785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451000"/>
            <a:ext cx="10515600" cy="4766444"/>
          </a:xfrm>
        </p:spPr>
        <p:txBody>
          <a:bodyPr>
            <a:normAutofit fontScale="92500" lnSpcReduction="10000"/>
          </a:bodyPr>
          <a:lstStyle/>
          <a:p>
            <a:pPr marL="0" indent="0">
              <a:buNone/>
            </a:pPr>
            <a:r>
              <a:rPr lang="en-SI" dirty="0"/>
              <a:t>Architecture designs can be influenced by:</a:t>
            </a:r>
          </a:p>
          <a:p>
            <a:r>
              <a:rPr lang="en-SI" dirty="0"/>
              <a:t>Data load patterns (hot/cold, real-time, stream, increment/full)</a:t>
            </a:r>
          </a:p>
          <a:p>
            <a:r>
              <a:rPr lang="en-SI" dirty="0"/>
              <a:t>Time partitioning</a:t>
            </a:r>
          </a:p>
          <a:p>
            <a:r>
              <a:rPr lang="en-SI" dirty="0"/>
              <a:t>Data type (relational, time series, blob)</a:t>
            </a:r>
          </a:p>
          <a:p>
            <a:r>
              <a:rPr lang="en-SI" dirty="0"/>
              <a:t>Subject areas and sources</a:t>
            </a:r>
          </a:p>
          <a:p>
            <a:r>
              <a:rPr lang="en-SI" dirty="0"/>
              <a:t>Security and roles</a:t>
            </a:r>
          </a:p>
          <a:p>
            <a:r>
              <a:rPr lang="en-SI" dirty="0"/>
              <a:t>Retention policies (temporary, permanent, time-fixed)</a:t>
            </a:r>
          </a:p>
          <a:p>
            <a:r>
              <a:rPr lang="en-SI" dirty="0"/>
              <a:t>Business impact (Core, Critical, High, Medium, Low)</a:t>
            </a:r>
          </a:p>
          <a:p>
            <a:r>
              <a:rPr lang="en-SI" dirty="0"/>
              <a:t>SLA and regional regulations</a:t>
            </a:r>
          </a:p>
          <a:p>
            <a:r>
              <a:rPr lang="en-SI" dirty="0"/>
              <a:t>GDPR and confidential classifications (public use, internal use, financial, Gover</a:t>
            </a:r>
            <a:r>
              <a:rPr lang="en-GB" dirty="0"/>
              <a:t>n</a:t>
            </a:r>
            <a:r>
              <a:rPr lang="en-SI" dirty="0"/>
              <a:t>ment, supplier/partner confidential)</a:t>
            </a:r>
          </a:p>
          <a:p>
            <a:endParaRPr lang="en-SI" dirty="0"/>
          </a:p>
        </p:txBody>
      </p:sp>
      <p:sp>
        <p:nvSpPr>
          <p:cNvPr id="6" name="Title 1">
            <a:extLst>
              <a:ext uri="{FF2B5EF4-FFF2-40B4-BE49-F238E27FC236}">
                <a16:creationId xmlns:a16="http://schemas.microsoft.com/office/drawing/2014/main" id="{4E3DE842-0ECA-BF49-8050-0EF6994B7374}"/>
              </a:ext>
            </a:extLst>
          </p:cNvPr>
          <p:cNvSpPr txBox="1">
            <a:spLocks/>
          </p:cNvSpPr>
          <p:nvPr/>
        </p:nvSpPr>
        <p:spPr>
          <a:xfrm>
            <a:off x="838200" y="3669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l-SI" dirty="0"/>
              <a:t>Architecture designs</a:t>
            </a:r>
            <a:endParaRPr lang="en-SI" dirty="0"/>
          </a:p>
        </p:txBody>
      </p:sp>
      <p:sp>
        <p:nvSpPr>
          <p:cNvPr id="8" name="TextBox 7">
            <a:extLst>
              <a:ext uri="{FF2B5EF4-FFF2-40B4-BE49-F238E27FC236}">
                <a16:creationId xmlns:a16="http://schemas.microsoft.com/office/drawing/2014/main" id="{910C9ACA-D19D-3840-89BF-675B4C783B04}"/>
              </a:ext>
            </a:extLst>
          </p:cNvPr>
          <p:cNvSpPr txBox="1"/>
          <p:nvPr/>
        </p:nvSpPr>
        <p:spPr>
          <a:xfrm>
            <a:off x="6010507" y="1081668"/>
            <a:ext cx="184731" cy="369332"/>
          </a:xfrm>
          <a:prstGeom prst="rect">
            <a:avLst/>
          </a:prstGeom>
          <a:noFill/>
        </p:spPr>
        <p:txBody>
          <a:bodyPr wrap="none" rtlCol="0">
            <a:spAutoFit/>
          </a:bodyPr>
          <a:lstStyle/>
          <a:p>
            <a:endParaRPr lang="en-SI" dirty="0"/>
          </a:p>
        </p:txBody>
      </p:sp>
    </p:spTree>
    <p:extLst>
      <p:ext uri="{BB962C8B-B14F-4D97-AF65-F5344CB8AC3E}">
        <p14:creationId xmlns:p14="http://schemas.microsoft.com/office/powerpoint/2010/main" val="2508223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2902</TotalTime>
  <Words>5858</Words>
  <Application>Microsoft Macintosh PowerPoint</Application>
  <PresentationFormat>Widescreen</PresentationFormat>
  <Paragraphs>822</Paragraphs>
  <Slides>134</Slides>
  <Notes>13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134</vt:i4>
      </vt:variant>
    </vt:vector>
  </HeadingPairs>
  <TitlesOfParts>
    <vt:vector size="143" baseType="lpstr">
      <vt:lpstr>Arial</vt:lpstr>
      <vt:lpstr>ArialMT</vt:lpstr>
      <vt:lpstr>Calibri</vt:lpstr>
      <vt:lpstr>Calibri Light</vt:lpstr>
      <vt:lpstr>Consolas</vt:lpstr>
      <vt:lpstr>inherit</vt:lpstr>
      <vt:lpstr>LucidaGrande</vt:lpstr>
      <vt:lpstr>Segoe UI Light</vt:lpstr>
      <vt:lpstr>Office Theme</vt:lpstr>
      <vt:lpstr>Spark for data Engineers </vt:lpstr>
      <vt:lpstr>Agenda</vt:lpstr>
      <vt:lpstr>Material</vt:lpstr>
      <vt:lpstr>With you today</vt:lpstr>
      <vt:lpstr>Help today</vt:lpstr>
      <vt:lpstr>Module 1</vt:lpstr>
      <vt:lpstr>Module 1</vt:lpstr>
      <vt:lpstr>On Apache Spark</vt:lpstr>
      <vt:lpstr>Spark Use-Cases</vt:lpstr>
      <vt:lpstr>Spark Use-Cases</vt:lpstr>
      <vt:lpstr>Spark Use-Cases</vt:lpstr>
      <vt:lpstr>Spark Use-Cases</vt:lpstr>
      <vt:lpstr>Spark Use-Cases</vt:lpstr>
      <vt:lpstr>Apache Spark “real-time”</vt:lpstr>
      <vt:lpstr>Apache Spark 3.x</vt:lpstr>
      <vt:lpstr>Hadoop MapReduce vs. Apache Spark </vt:lpstr>
      <vt:lpstr>Hadoop MapReduce vs. Apache Spark </vt:lpstr>
      <vt:lpstr>Hadoop MapReduce vs. Apache Spark </vt:lpstr>
      <vt:lpstr>Hadoop MapReduce vs. Apache Spark </vt:lpstr>
      <vt:lpstr>Apache Eco-System</vt:lpstr>
      <vt:lpstr>Spark Core functionalities</vt:lpstr>
      <vt:lpstr>Ecosystem: Spark SQL</vt:lpstr>
      <vt:lpstr>Ecosystem: Spark Streaming</vt:lpstr>
      <vt:lpstr>Ecosystem: Spark MLlib for Machine Learning</vt:lpstr>
      <vt:lpstr>Ecosystem: GraphX</vt:lpstr>
      <vt:lpstr>Spark Modes</vt:lpstr>
      <vt:lpstr>Spark Context</vt:lpstr>
      <vt:lpstr>Execution modes</vt:lpstr>
      <vt:lpstr>Spark execution modes Local mode</vt:lpstr>
      <vt:lpstr>Spark execution modes Cluster mode</vt:lpstr>
      <vt:lpstr>Spark execution modes Cluster mode</vt:lpstr>
      <vt:lpstr>Spark execution modes Cluster mode</vt:lpstr>
      <vt:lpstr>Spark execution process</vt:lpstr>
      <vt:lpstr>Shell vs.Cluster mode </vt:lpstr>
      <vt:lpstr>Submitting applications</vt:lpstr>
      <vt:lpstr>Applications: Locally, in Standalone cluster</vt:lpstr>
      <vt:lpstr>Applications: Mesos and Kubernetes</vt:lpstr>
      <vt:lpstr>Module 1 – Task 1</vt:lpstr>
      <vt:lpstr>Module 2</vt:lpstr>
      <vt:lpstr>Module 2</vt:lpstr>
      <vt:lpstr>Spark Programming concepts - RDD</vt:lpstr>
      <vt:lpstr>Spark Programming concepts - RDD</vt:lpstr>
      <vt:lpstr>RDD operations</vt:lpstr>
      <vt:lpstr>RDD: Transformation and actions</vt:lpstr>
      <vt:lpstr>RDD Transformation vs. Actions</vt:lpstr>
      <vt:lpstr>RDD in Spark</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Structured API</vt:lpstr>
      <vt:lpstr>RDD API</vt:lpstr>
      <vt:lpstr>RDD API vs SQL</vt:lpstr>
      <vt:lpstr>From RDD API to DataFrame and Dataset API</vt:lpstr>
      <vt:lpstr>RDD API</vt:lpstr>
      <vt:lpstr>PowerPoint Presentation</vt:lpstr>
      <vt:lpstr>Working with Spark API </vt:lpstr>
      <vt:lpstr>Module 2 – task 2</vt:lpstr>
      <vt:lpstr>Module 3</vt:lpstr>
      <vt:lpstr>Module 3</vt:lpstr>
      <vt:lpstr>What is pipeline</vt:lpstr>
      <vt:lpstr>Daily scenario of data pipeline</vt:lpstr>
      <vt:lpstr>ETL is the first Step in a Data Pipeline </vt:lpstr>
      <vt:lpstr>An ETL Query in Spark</vt:lpstr>
      <vt:lpstr>An ETL Query in Spark</vt:lpstr>
      <vt:lpstr>Why is ETL process important!</vt:lpstr>
      <vt:lpstr>ETL must have and must be!</vt:lpstr>
      <vt:lpstr>This is why ETL is important</vt:lpstr>
      <vt:lpstr>Data Source Supports </vt:lpstr>
      <vt:lpstr>Demos</vt:lpstr>
      <vt:lpstr>Module 3 - Task 3</vt:lpstr>
      <vt:lpstr>Module 4</vt:lpstr>
      <vt:lpstr>Data and processes</vt:lpstr>
      <vt:lpstr>Storage patterns</vt:lpstr>
      <vt:lpstr>Data warehouse</vt:lpstr>
      <vt:lpstr>Data Warehouse PRO</vt:lpstr>
      <vt:lpstr>Data Lake</vt:lpstr>
      <vt:lpstr>Data Lake PRO</vt:lpstr>
      <vt:lpstr>Data Lakehouse</vt:lpstr>
      <vt:lpstr>PowerPoint Presentation</vt:lpstr>
      <vt:lpstr>Data lakehouse PRO</vt:lpstr>
      <vt:lpstr>Recap: DWH vs. DL vs. DLH</vt:lpstr>
      <vt:lpstr>Achieving ACID in Spark</vt:lpstr>
      <vt:lpstr>ACID limitations on Hive</vt:lpstr>
      <vt:lpstr>ACID on Data Lake (files)</vt:lpstr>
      <vt:lpstr>File Types in supported in Spark</vt:lpstr>
      <vt:lpstr>Avro vs. Parquet vs. ORC</vt:lpstr>
      <vt:lpstr>Organizing data Lake layers</vt:lpstr>
      <vt:lpstr>Organizing data Lake folders</vt:lpstr>
      <vt:lpstr>Organizing data Lake - Keys</vt:lpstr>
      <vt:lpstr>Files organization</vt:lpstr>
      <vt:lpstr>Structure, type, access, granulation</vt:lpstr>
      <vt:lpstr>Data Lake Architecture</vt:lpstr>
      <vt:lpstr>PowerPoint Presentation</vt:lpstr>
      <vt:lpstr>PowerPoint Presentation</vt:lpstr>
      <vt:lpstr>Parquet:  Table partitioning</vt:lpstr>
      <vt:lpstr>Working with Parquet files (Spark + Python)</vt:lpstr>
      <vt:lpstr>Moving data around using fs / dbutils and DBFS API 2.0</vt:lpstr>
      <vt:lpstr>Moving data around using CLI / PS  / Spark SQL CLI</vt:lpstr>
      <vt:lpstr>Exception handling and exception coding</vt:lpstr>
      <vt:lpstr>Logging and working with logs</vt:lpstr>
      <vt:lpstr>Delta lake</vt:lpstr>
      <vt:lpstr>Delta Live tables (Databricks)</vt:lpstr>
      <vt:lpstr>Demos</vt:lpstr>
      <vt:lpstr>Module 4 - Task</vt:lpstr>
      <vt:lpstr>Module 5</vt:lpstr>
      <vt:lpstr>Spark Streaming</vt:lpstr>
      <vt:lpstr>How it works:</vt:lpstr>
      <vt:lpstr>DStreams</vt:lpstr>
      <vt:lpstr>DStreams</vt:lpstr>
      <vt:lpstr>Dstreams to RDD</vt:lpstr>
      <vt:lpstr>Dstream transformation</vt:lpstr>
      <vt:lpstr>Socket example with file stream</vt:lpstr>
      <vt:lpstr>Auto Loader</vt:lpstr>
      <vt:lpstr>Benefits of Auto Loader over Apache Spark</vt:lpstr>
      <vt:lpstr>Demos</vt:lpstr>
      <vt:lpstr>Module 5 – Task </vt:lpstr>
      <vt:lpstr>Check VM</vt:lpstr>
      <vt:lpstr>Module 6</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Documentation, learning</vt:lpstr>
      <vt:lpstr>Tools and providers for Apache Spark</vt:lpstr>
      <vt:lpstr>Demo</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Tomaž Kaštrun</dc:creator>
  <cp:lastModifiedBy>Tomaž Kaštrun</cp:lastModifiedBy>
  <cp:revision>78</cp:revision>
  <dcterms:created xsi:type="dcterms:W3CDTF">2022-03-03T19:06:00Z</dcterms:created>
  <dcterms:modified xsi:type="dcterms:W3CDTF">2022-03-08T08:04:25Z</dcterms:modified>
</cp:coreProperties>
</file>